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notesSlides/notesSlide1.xml" ContentType="application/vnd.openxmlformats-officedocument.presentationml.notesSlid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notesSlides/notesSlide2.xml" ContentType="application/vnd.openxmlformats-officedocument.presentationml.notesSlid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90" r:id="rId3"/>
    <p:sldId id="291" r:id="rId4"/>
    <p:sldId id="292" r:id="rId5"/>
    <p:sldId id="293" r:id="rId6"/>
    <p:sldId id="294" r:id="rId7"/>
    <p:sldId id="295" r:id="rId8"/>
    <p:sldId id="296" r:id="rId9"/>
    <p:sldId id="297" r:id="rId10"/>
    <p:sldId id="299" r:id="rId11"/>
    <p:sldId id="301" r:id="rId12"/>
    <p:sldId id="302" r:id="rId13"/>
    <p:sldId id="304" r:id="rId14"/>
    <p:sldId id="303" r:id="rId15"/>
    <p:sldId id="305" r:id="rId16"/>
    <p:sldId id="306" r:id="rId17"/>
    <p:sldId id="307" r:id="rId18"/>
    <p:sldId id="308" r:id="rId19"/>
    <p:sldId id="309" r:id="rId20"/>
    <p:sldId id="257" r:id="rId21"/>
    <p:sldId id="258" r:id="rId22"/>
    <p:sldId id="259" r:id="rId23"/>
    <p:sldId id="260" r:id="rId24"/>
    <p:sldId id="263" r:id="rId25"/>
    <p:sldId id="262" r:id="rId26"/>
    <p:sldId id="264" r:id="rId27"/>
    <p:sldId id="265" r:id="rId28"/>
    <p:sldId id="266" r:id="rId29"/>
    <p:sldId id="267" r:id="rId30"/>
    <p:sldId id="269" r:id="rId31"/>
    <p:sldId id="270" r:id="rId32"/>
    <p:sldId id="271" r:id="rId33"/>
    <p:sldId id="272" r:id="rId34"/>
    <p:sldId id="273" r:id="rId35"/>
    <p:sldId id="274" r:id="rId36"/>
    <p:sldId id="275" r:id="rId37"/>
    <p:sldId id="276" r:id="rId38"/>
    <p:sldId id="277" r:id="rId39"/>
    <p:sldId id="278" r:id="rId40"/>
    <p:sldId id="279" r:id="rId41"/>
    <p:sldId id="280" r:id="rId42"/>
    <p:sldId id="281" r:id="rId43"/>
    <p:sldId id="282" r:id="rId44"/>
    <p:sldId id="283" r:id="rId45"/>
    <p:sldId id="284" r:id="rId46"/>
    <p:sldId id="285" r:id="rId47"/>
    <p:sldId id="286" r:id="rId48"/>
    <p:sldId id="289" r:id="rId49"/>
    <p:sldId id="287" r:id="rId50"/>
    <p:sldId id="288" r:id="rId5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0k8Oyc8eg8Ku6b7awObwDQ==" hashData="ao2hpMS5rMf0schor1p86ioUnVT3gcVIGp0+WZ0bDQiy5F5VGMG4qbCJ+ZMmIOD/Ey4KYCHsXXWAPb/2FYA4rA=="/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4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4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2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3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4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3200" b="1" dirty="0"/>
              <a:t>回答者（</a:t>
            </a:r>
            <a:r>
              <a:rPr lang="en-US" altLang="ja-JP" sz="3200" b="1" dirty="0"/>
              <a:t>n=63</a:t>
            </a:r>
            <a:r>
              <a:rPr lang="ja-JP" altLang="en-US" sz="3200" b="1" dirty="0"/>
              <a:t>）性別</a:t>
            </a:r>
            <a:endParaRPr lang="ja-JP" sz="32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8EF-464F-B442-5AD0F726018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8EF-464F-B442-5AD0F726018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8EF-464F-B442-5AD0F7260184}"/>
              </c:ext>
            </c:extLst>
          </c:dPt>
          <c:dLbls>
            <c:dLbl>
              <c:idx val="1"/>
              <c:layout>
                <c:manualLayout>
                  <c:x val="-0.1166451881769511"/>
                  <c:y val="-0.15219363343382436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8EF-464F-B442-5AD0F72601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Sheet1!$F$3:$H$3</c:f>
              <c:strCache>
                <c:ptCount val="3"/>
                <c:pt idx="0">
                  <c:v>男</c:v>
                </c:pt>
                <c:pt idx="1">
                  <c:v>女</c:v>
                </c:pt>
                <c:pt idx="2">
                  <c:v>未記入</c:v>
                </c:pt>
              </c:strCache>
            </c:strRef>
          </c:cat>
          <c:val>
            <c:numRef>
              <c:f>Sheet1!$F$4:$H$4</c:f>
              <c:numCache>
                <c:formatCode>General</c:formatCode>
                <c:ptCount val="3"/>
                <c:pt idx="0">
                  <c:v>21</c:v>
                </c:pt>
                <c:pt idx="1">
                  <c:v>7</c:v>
                </c:pt>
                <c:pt idx="2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8EF-464F-B442-5AD0F7260184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3200" b="1"/>
              <a:t>望ましい当直回数</a:t>
            </a:r>
          </a:p>
        </c:rich>
      </c:tx>
      <c:layout>
        <c:manualLayout>
          <c:xMode val="edge"/>
          <c:yMode val="edge"/>
          <c:x val="0.3448541480858451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8863850256598099E-2"/>
          <c:y val="8.3433185108232513E-2"/>
          <c:w val="0.92769832005004993"/>
          <c:h val="0.7000254449734252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'6.当直回数'!$AF$62</c:f>
              <c:strCache>
                <c:ptCount val="1"/>
                <c:pt idx="0">
                  <c:v>1回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'6.当直回数'!$AG$61:$AJ$61</c:f>
              <c:strCache>
                <c:ptCount val="4"/>
                <c:pt idx="0">
                  <c:v>後期研修医</c:v>
                </c:pt>
                <c:pt idx="1">
                  <c:v>専門医</c:v>
                </c:pt>
                <c:pt idx="2">
                  <c:v>医長以上</c:v>
                </c:pt>
                <c:pt idx="3">
                  <c:v>全世代</c:v>
                </c:pt>
              </c:strCache>
            </c:strRef>
          </c:cat>
          <c:val>
            <c:numRef>
              <c:f>'6.当直回数'!$AG$62:$AJ$62</c:f>
              <c:numCache>
                <c:formatCode>General</c:formatCode>
                <c:ptCount val="4"/>
                <c:pt idx="0">
                  <c:v>3</c:v>
                </c:pt>
                <c:pt idx="1">
                  <c:v>4</c:v>
                </c:pt>
                <c:pt idx="2">
                  <c:v>3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9B-4021-A652-7E6A0ACDCE9D}"/>
            </c:ext>
          </c:extLst>
        </c:ser>
        <c:ser>
          <c:idx val="1"/>
          <c:order val="1"/>
          <c:tx>
            <c:strRef>
              <c:f>'6.当直回数'!$AF$63</c:f>
              <c:strCache>
                <c:ptCount val="1"/>
                <c:pt idx="0">
                  <c:v>2回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'6.当直回数'!$AG$61:$AJ$61</c:f>
              <c:strCache>
                <c:ptCount val="4"/>
                <c:pt idx="0">
                  <c:v>後期研修医</c:v>
                </c:pt>
                <c:pt idx="1">
                  <c:v>専門医</c:v>
                </c:pt>
                <c:pt idx="2">
                  <c:v>医長以上</c:v>
                </c:pt>
                <c:pt idx="3">
                  <c:v>全世代</c:v>
                </c:pt>
              </c:strCache>
            </c:strRef>
          </c:cat>
          <c:val>
            <c:numRef>
              <c:f>'6.当直回数'!$AG$63:$AJ$63</c:f>
              <c:numCache>
                <c:formatCode>General</c:formatCode>
                <c:ptCount val="4"/>
                <c:pt idx="0">
                  <c:v>3</c:v>
                </c:pt>
                <c:pt idx="1">
                  <c:v>6</c:v>
                </c:pt>
                <c:pt idx="2">
                  <c:v>17</c:v>
                </c:pt>
                <c:pt idx="3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29B-4021-A652-7E6A0ACDCE9D}"/>
            </c:ext>
          </c:extLst>
        </c:ser>
        <c:ser>
          <c:idx val="2"/>
          <c:order val="2"/>
          <c:tx>
            <c:strRef>
              <c:f>'6.当直回数'!$AF$64</c:f>
              <c:strCache>
                <c:ptCount val="1"/>
                <c:pt idx="0">
                  <c:v>3回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'6.当直回数'!$AG$61:$AJ$61</c:f>
              <c:strCache>
                <c:ptCount val="4"/>
                <c:pt idx="0">
                  <c:v>後期研修医</c:v>
                </c:pt>
                <c:pt idx="1">
                  <c:v>専門医</c:v>
                </c:pt>
                <c:pt idx="2">
                  <c:v>医長以上</c:v>
                </c:pt>
                <c:pt idx="3">
                  <c:v>全世代</c:v>
                </c:pt>
              </c:strCache>
            </c:strRef>
          </c:cat>
          <c:val>
            <c:numRef>
              <c:f>'6.当直回数'!$AG$64:$AJ$64</c:f>
              <c:numCache>
                <c:formatCode>General</c:formatCode>
                <c:ptCount val="4"/>
                <c:pt idx="0">
                  <c:v>6</c:v>
                </c:pt>
                <c:pt idx="1">
                  <c:v>0</c:v>
                </c:pt>
                <c:pt idx="2">
                  <c:v>4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29B-4021-A652-7E6A0ACDCE9D}"/>
            </c:ext>
          </c:extLst>
        </c:ser>
        <c:ser>
          <c:idx val="3"/>
          <c:order val="3"/>
          <c:tx>
            <c:strRef>
              <c:f>'6.当直回数'!$AF$65</c:f>
              <c:strCache>
                <c:ptCount val="1"/>
                <c:pt idx="0">
                  <c:v>4回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'6.当直回数'!$AG$61:$AJ$61</c:f>
              <c:strCache>
                <c:ptCount val="4"/>
                <c:pt idx="0">
                  <c:v>後期研修医</c:v>
                </c:pt>
                <c:pt idx="1">
                  <c:v>専門医</c:v>
                </c:pt>
                <c:pt idx="2">
                  <c:v>医長以上</c:v>
                </c:pt>
                <c:pt idx="3">
                  <c:v>全世代</c:v>
                </c:pt>
              </c:strCache>
            </c:strRef>
          </c:cat>
          <c:val>
            <c:numRef>
              <c:f>'6.当直回数'!$AG$65:$AJ$65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29B-4021-A652-7E6A0ACDCE9D}"/>
            </c:ext>
          </c:extLst>
        </c:ser>
        <c:ser>
          <c:idx val="4"/>
          <c:order val="4"/>
          <c:tx>
            <c:strRef>
              <c:f>'6.当直回数'!$AF$66</c:f>
              <c:strCache>
                <c:ptCount val="1"/>
                <c:pt idx="0">
                  <c:v>それ以上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'6.当直回数'!$AG$61:$AJ$61</c:f>
              <c:strCache>
                <c:ptCount val="4"/>
                <c:pt idx="0">
                  <c:v>後期研修医</c:v>
                </c:pt>
                <c:pt idx="1">
                  <c:v>専門医</c:v>
                </c:pt>
                <c:pt idx="2">
                  <c:v>医長以上</c:v>
                </c:pt>
                <c:pt idx="3">
                  <c:v>全世代</c:v>
                </c:pt>
              </c:strCache>
            </c:strRef>
          </c:cat>
          <c:val>
            <c:numRef>
              <c:f>'6.当直回数'!$AG$66:$AJ$66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0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29B-4021-A652-7E6A0ACDCE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1696539840"/>
        <c:axId val="1696544000"/>
        <c:axId val="0"/>
      </c:bar3DChart>
      <c:catAx>
        <c:axId val="1696539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696544000"/>
        <c:crosses val="autoZero"/>
        <c:auto val="1"/>
        <c:lblAlgn val="ctr"/>
        <c:lblOffset val="100"/>
        <c:noMultiLvlLbl val="0"/>
      </c:catAx>
      <c:valAx>
        <c:axId val="1696544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696539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3200" b="1" dirty="0"/>
              <a:t>望ましい当直回数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'6.当直回数'!$AJ$35</c:f>
              <c:strCache>
                <c:ptCount val="1"/>
                <c:pt idx="0">
                  <c:v>人数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'6.当直回数'!$AI$36:$AI$40</c:f>
              <c:strCache>
                <c:ptCount val="5"/>
                <c:pt idx="0">
                  <c:v>1回</c:v>
                </c:pt>
                <c:pt idx="1">
                  <c:v>2回</c:v>
                </c:pt>
                <c:pt idx="2">
                  <c:v>3回</c:v>
                </c:pt>
                <c:pt idx="3">
                  <c:v>4回</c:v>
                </c:pt>
                <c:pt idx="4">
                  <c:v>それ以上</c:v>
                </c:pt>
              </c:strCache>
            </c:strRef>
          </c:cat>
          <c:val>
            <c:numRef>
              <c:f>'6.当直回数'!$AJ$36:$AJ$40</c:f>
              <c:numCache>
                <c:formatCode>General</c:formatCode>
                <c:ptCount val="5"/>
                <c:pt idx="0">
                  <c:v>10</c:v>
                </c:pt>
                <c:pt idx="1">
                  <c:v>26</c:v>
                </c:pt>
                <c:pt idx="2">
                  <c:v>10</c:v>
                </c:pt>
                <c:pt idx="3">
                  <c:v>7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A4-4DBA-9C4E-1F38D7F07E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1696544832"/>
        <c:axId val="1696550240"/>
        <c:axId val="0"/>
      </c:bar3DChart>
      <c:catAx>
        <c:axId val="1696544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696550240"/>
        <c:crosses val="autoZero"/>
        <c:auto val="1"/>
        <c:lblAlgn val="ctr"/>
        <c:lblOffset val="100"/>
        <c:noMultiLvlLbl val="0"/>
      </c:catAx>
      <c:valAx>
        <c:axId val="1696550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696544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sz="3200"/>
              <a:t>時間外労働について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'7.時間外労働'!$AG$22</c:f>
              <c:strCache>
                <c:ptCount val="1"/>
                <c:pt idx="0">
                  <c:v>もっと規制すべき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'7.時間外労働'!$AH$21:$AL$21</c:f>
              <c:strCache>
                <c:ptCount val="4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</c:strCache>
            </c:strRef>
          </c:cat>
          <c:val>
            <c:numRef>
              <c:f>'7.時間外労働'!$AH$22:$AL$22</c:f>
              <c:numCache>
                <c:formatCode>General</c:formatCode>
                <c:ptCount val="4"/>
                <c:pt idx="0">
                  <c:v>5</c:v>
                </c:pt>
                <c:pt idx="1">
                  <c:v>3</c:v>
                </c:pt>
                <c:pt idx="2">
                  <c:v>8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3F-463C-A06F-BB82B83B871A}"/>
            </c:ext>
          </c:extLst>
        </c:ser>
        <c:ser>
          <c:idx val="1"/>
          <c:order val="1"/>
          <c:tx>
            <c:strRef>
              <c:f>'7.時間外労働'!$AG$23</c:f>
              <c:strCache>
                <c:ptCount val="1"/>
                <c:pt idx="0">
                  <c:v>もっと働かせてほしい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'7.時間外労働'!$AH$21:$AL$21</c:f>
              <c:strCache>
                <c:ptCount val="4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</c:strCache>
            </c:strRef>
          </c:cat>
          <c:val>
            <c:numRef>
              <c:f>'7.時間外労働'!$AH$23:$AL$23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F3F-463C-A06F-BB82B83B871A}"/>
            </c:ext>
          </c:extLst>
        </c:ser>
        <c:ser>
          <c:idx val="2"/>
          <c:order val="2"/>
          <c:tx>
            <c:strRef>
              <c:f>'7.時間外労働'!$AG$24</c:f>
              <c:strCache>
                <c:ptCount val="1"/>
                <c:pt idx="0">
                  <c:v>不満なし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'7.時間外労働'!$AH$21:$AL$21</c:f>
              <c:strCache>
                <c:ptCount val="4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</c:strCache>
            </c:strRef>
          </c:cat>
          <c:val>
            <c:numRef>
              <c:f>'7.時間外労働'!$AH$24:$AL$24</c:f>
              <c:numCache>
                <c:formatCode>General</c:formatCode>
                <c:ptCount val="4"/>
                <c:pt idx="0">
                  <c:v>8</c:v>
                </c:pt>
                <c:pt idx="1">
                  <c:v>11</c:v>
                </c:pt>
                <c:pt idx="2">
                  <c:v>12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F3F-463C-A06F-BB82B83B871A}"/>
            </c:ext>
          </c:extLst>
        </c:ser>
        <c:ser>
          <c:idx val="3"/>
          <c:order val="3"/>
          <c:tx>
            <c:strRef>
              <c:f>'7.時間外労働'!$AG$25</c:f>
              <c:strCache>
                <c:ptCount val="1"/>
                <c:pt idx="0">
                  <c:v>未回答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'7.時間外労働'!$AH$21:$AL$21</c:f>
              <c:strCache>
                <c:ptCount val="4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</c:strCache>
            </c:strRef>
          </c:cat>
          <c:val>
            <c:numRef>
              <c:f>'7.時間外労働'!$AH$25:$AL$25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3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F3F-463C-A06F-BB82B83B87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14041791"/>
        <c:axId val="414030975"/>
        <c:axId val="0"/>
      </c:bar3DChart>
      <c:catAx>
        <c:axId val="4140417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414030975"/>
        <c:crosses val="autoZero"/>
        <c:auto val="1"/>
        <c:lblAlgn val="ctr"/>
        <c:lblOffset val="100"/>
        <c:noMultiLvlLbl val="0"/>
      </c:catAx>
      <c:valAx>
        <c:axId val="4140309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414041791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3200" dirty="0"/>
              <a:t>現在の時間外勤務に不満なしの世代別割合</a:t>
            </a:r>
          </a:p>
        </c:rich>
      </c:tx>
      <c:layout>
        <c:manualLayout>
          <c:xMode val="edge"/>
          <c:yMode val="edge"/>
          <c:x val="0.11639505037223739"/>
          <c:y val="2.7721203274843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'[Microsoft PowerPoint 内のグラフ]7.時間外労働'!$AH$28</c:f>
              <c:strCache>
                <c:ptCount val="1"/>
                <c:pt idx="0">
                  <c:v>後期研修医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'[Microsoft PowerPoint 内のグラフ]7.時間外労働'!$AG$29</c:f>
              <c:numCache>
                <c:formatCode>General</c:formatCode>
                <c:ptCount val="1"/>
              </c:numCache>
            </c:numRef>
          </c:cat>
          <c:val>
            <c:numRef>
              <c:f>'[Microsoft PowerPoint 内のグラフ]7.時間外労働'!$AH$29</c:f>
              <c:numCache>
                <c:formatCode>0%</c:formatCode>
                <c:ptCount val="1"/>
                <c:pt idx="0">
                  <c:v>0.62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58-44DD-B352-0E2D3E7FB1EC}"/>
            </c:ext>
          </c:extLst>
        </c:ser>
        <c:ser>
          <c:idx val="1"/>
          <c:order val="1"/>
          <c:tx>
            <c:strRef>
              <c:f>'[Microsoft PowerPoint 内のグラフ]7.時間外労働'!$AI$28</c:f>
              <c:strCache>
                <c:ptCount val="1"/>
                <c:pt idx="0">
                  <c:v>専門医取得後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'[Microsoft PowerPoint 内のグラフ]7.時間外労働'!$AG$29</c:f>
              <c:numCache>
                <c:formatCode>General</c:formatCode>
                <c:ptCount val="1"/>
              </c:numCache>
            </c:numRef>
          </c:cat>
          <c:val>
            <c:numRef>
              <c:f>'[Microsoft PowerPoint 内のグラフ]7.時間外労働'!$AI$29</c:f>
              <c:numCache>
                <c:formatCode>0%</c:formatCode>
                <c:ptCount val="1"/>
                <c:pt idx="0">
                  <c:v>0.79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D58-44DD-B352-0E2D3E7FB1EC}"/>
            </c:ext>
          </c:extLst>
        </c:ser>
        <c:ser>
          <c:idx val="2"/>
          <c:order val="2"/>
          <c:tx>
            <c:strRef>
              <c:f>'[Microsoft PowerPoint 内のグラフ]7.時間外労働'!$AJ$28</c:f>
              <c:strCache>
                <c:ptCount val="1"/>
                <c:pt idx="0">
                  <c:v>医長・部長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'[Microsoft PowerPoint 内のグラフ]7.時間外労働'!$AG$29</c:f>
              <c:numCache>
                <c:formatCode>General</c:formatCode>
                <c:ptCount val="1"/>
              </c:numCache>
            </c:numRef>
          </c:cat>
          <c:val>
            <c:numRef>
              <c:f>'[Microsoft PowerPoint 内のグラフ]7.時間外労働'!$AJ$29</c:f>
              <c:numCache>
                <c:formatCode>0%</c:formatCode>
                <c:ptCount val="1"/>
                <c:pt idx="0">
                  <c:v>0.56999999999999995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D58-44DD-B352-0E2D3E7FB1EC}"/>
            </c:ext>
          </c:extLst>
        </c:ser>
        <c:ser>
          <c:idx val="3"/>
          <c:order val="3"/>
          <c:tx>
            <c:strRef>
              <c:f>'[Microsoft PowerPoint 内のグラフ]7.時間外労働'!$AK$28</c:f>
              <c:strCache>
                <c:ptCount val="1"/>
                <c:pt idx="0">
                  <c:v>管理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'[Microsoft PowerPoint 内のグラフ]7.時間外労働'!$AG$29</c:f>
              <c:numCache>
                <c:formatCode>General</c:formatCode>
                <c:ptCount val="1"/>
              </c:numCache>
            </c:numRef>
          </c:cat>
          <c:val>
            <c:numRef>
              <c:f>'[Microsoft PowerPoint 内のグラフ]7.時間外労働'!$AK$29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D58-44DD-B352-0E2D3E7FB1E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014863024"/>
        <c:axId val="2014860944"/>
      </c:barChart>
      <c:catAx>
        <c:axId val="2014863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014860944"/>
        <c:crosses val="autoZero"/>
        <c:auto val="1"/>
        <c:lblAlgn val="ctr"/>
        <c:lblOffset val="100"/>
        <c:noMultiLvlLbl val="0"/>
      </c:catAx>
      <c:valAx>
        <c:axId val="201486094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2014863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3200"/>
              <a:t>時間外労働の勤務への影響</a:t>
            </a:r>
            <a:endParaRPr lang="ja-JP" sz="32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'8.時間外労働の影響度'!$AG$22</c:f>
              <c:strCache>
                <c:ptCount val="1"/>
                <c:pt idx="0">
                  <c:v>影響する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cat>
            <c:strRef>
              <c:f>'8.時間外労働の影響度'!$AH$21:$AL$21</c:f>
              <c:strCache>
                <c:ptCount val="5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  <c:pt idx="4">
                  <c:v>全体</c:v>
                </c:pt>
              </c:strCache>
            </c:strRef>
          </c:cat>
          <c:val>
            <c:numRef>
              <c:f>'8.時間外労働の影響度'!$AH$22:$AL$22</c:f>
              <c:numCache>
                <c:formatCode>General</c:formatCode>
                <c:ptCount val="5"/>
                <c:pt idx="0">
                  <c:v>12</c:v>
                </c:pt>
                <c:pt idx="1">
                  <c:v>10</c:v>
                </c:pt>
                <c:pt idx="2">
                  <c:v>15</c:v>
                </c:pt>
                <c:pt idx="3">
                  <c:v>2</c:v>
                </c:pt>
                <c:pt idx="4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8D-4D33-8A88-2893757BAF7F}"/>
            </c:ext>
          </c:extLst>
        </c:ser>
        <c:ser>
          <c:idx val="1"/>
          <c:order val="1"/>
          <c:tx>
            <c:strRef>
              <c:f>'8.時間外労働の影響度'!$AG$23</c:f>
              <c:strCache>
                <c:ptCount val="1"/>
                <c:pt idx="0">
                  <c:v>少し影響する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cat>
            <c:strRef>
              <c:f>'8.時間外労働の影響度'!$AH$21:$AL$21</c:f>
              <c:strCache>
                <c:ptCount val="5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  <c:pt idx="4">
                  <c:v>全体</c:v>
                </c:pt>
              </c:strCache>
            </c:strRef>
          </c:cat>
          <c:val>
            <c:numRef>
              <c:f>'8.時間外労働の影響度'!$AH$23:$AL$23</c:f>
              <c:numCache>
                <c:formatCode>General</c:formatCode>
                <c:ptCount val="5"/>
                <c:pt idx="0">
                  <c:v>2</c:v>
                </c:pt>
                <c:pt idx="1">
                  <c:v>5</c:v>
                </c:pt>
                <c:pt idx="2">
                  <c:v>8</c:v>
                </c:pt>
                <c:pt idx="3">
                  <c:v>2</c:v>
                </c:pt>
                <c:pt idx="4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48D-4D33-8A88-2893757BAF7F}"/>
            </c:ext>
          </c:extLst>
        </c:ser>
        <c:ser>
          <c:idx val="2"/>
          <c:order val="2"/>
          <c:tx>
            <c:strRef>
              <c:f>'8.時間外労働の影響度'!$AG$24</c:f>
              <c:strCache>
                <c:ptCount val="1"/>
                <c:pt idx="0">
                  <c:v>影響しない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cat>
            <c:strRef>
              <c:f>'8.時間外労働の影響度'!$AH$21:$AL$21</c:f>
              <c:strCache>
                <c:ptCount val="5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  <c:pt idx="4">
                  <c:v>全体</c:v>
                </c:pt>
              </c:strCache>
            </c:strRef>
          </c:cat>
          <c:val>
            <c:numRef>
              <c:f>'8.時間外労働の影響度'!$AH$24:$AL$24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48D-4D33-8A88-2893757BAF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14843472"/>
        <c:axId val="2014842224"/>
        <c:axId val="0"/>
      </c:bar3DChart>
      <c:catAx>
        <c:axId val="2014843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014842224"/>
        <c:crosses val="autoZero"/>
        <c:auto val="1"/>
        <c:lblAlgn val="ctr"/>
        <c:lblOffset val="100"/>
        <c:noMultiLvlLbl val="0"/>
      </c:catAx>
      <c:valAx>
        <c:axId val="2014842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014843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3200" b="1"/>
              <a:t>時間外労働が家族との関係に及ぼす影響</a:t>
            </a:r>
          </a:p>
        </c:rich>
      </c:tx>
      <c:layout>
        <c:manualLayout>
          <c:xMode val="edge"/>
          <c:yMode val="edge"/>
          <c:x val="0.16794375816329782"/>
          <c:y val="3.882915127577457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1106015132270046E-2"/>
          <c:y val="0.13007016611080341"/>
          <c:w val="0.90044641839861506"/>
          <c:h val="0.63085385762267454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'10.時間外労働の影響度（家族関係）'!$AG$22</c:f>
              <c:strCache>
                <c:ptCount val="1"/>
                <c:pt idx="0">
                  <c:v>影響する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'10.時間外労働の影響度（家族関係）'!$AH$21:$AL$21</c:f>
              <c:strCache>
                <c:ptCount val="5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  <c:pt idx="4">
                  <c:v>全体</c:v>
                </c:pt>
              </c:strCache>
            </c:strRef>
          </c:cat>
          <c:val>
            <c:numRef>
              <c:f>'10.時間外労働の影響度（家族関係）'!$AH$22:$AL$22</c:f>
              <c:numCache>
                <c:formatCode>General</c:formatCode>
                <c:ptCount val="5"/>
                <c:pt idx="0">
                  <c:v>10</c:v>
                </c:pt>
                <c:pt idx="1">
                  <c:v>7</c:v>
                </c:pt>
                <c:pt idx="2">
                  <c:v>10</c:v>
                </c:pt>
                <c:pt idx="3">
                  <c:v>3</c:v>
                </c:pt>
                <c:pt idx="4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EF-43D7-8E75-B62F3A8EE890}"/>
            </c:ext>
          </c:extLst>
        </c:ser>
        <c:ser>
          <c:idx val="1"/>
          <c:order val="1"/>
          <c:tx>
            <c:strRef>
              <c:f>'10.時間外労働の影響度（家族関係）'!$AG$23</c:f>
              <c:strCache>
                <c:ptCount val="1"/>
                <c:pt idx="0">
                  <c:v>少し影響する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'10.時間外労働の影響度（家族関係）'!$AH$21:$AL$21</c:f>
              <c:strCache>
                <c:ptCount val="5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  <c:pt idx="4">
                  <c:v>全体</c:v>
                </c:pt>
              </c:strCache>
            </c:strRef>
          </c:cat>
          <c:val>
            <c:numRef>
              <c:f>'10.時間外労働の影響度（家族関係）'!$AH$23:$AL$23</c:f>
              <c:numCache>
                <c:formatCode>General</c:formatCode>
                <c:ptCount val="5"/>
                <c:pt idx="0">
                  <c:v>4</c:v>
                </c:pt>
                <c:pt idx="1">
                  <c:v>8</c:v>
                </c:pt>
                <c:pt idx="2">
                  <c:v>11</c:v>
                </c:pt>
                <c:pt idx="3">
                  <c:v>1</c:v>
                </c:pt>
                <c:pt idx="4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7EF-43D7-8E75-B62F3A8EE890}"/>
            </c:ext>
          </c:extLst>
        </c:ser>
        <c:ser>
          <c:idx val="2"/>
          <c:order val="2"/>
          <c:tx>
            <c:strRef>
              <c:f>'10.時間外労働の影響度（家族関係）'!$AG$24</c:f>
              <c:strCache>
                <c:ptCount val="1"/>
                <c:pt idx="0">
                  <c:v>影響しない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'10.時間外労働の影響度（家族関係）'!$AH$21:$AL$21</c:f>
              <c:strCache>
                <c:ptCount val="5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  <c:pt idx="4">
                  <c:v>全体</c:v>
                </c:pt>
              </c:strCache>
            </c:strRef>
          </c:cat>
          <c:val>
            <c:numRef>
              <c:f>'10.時間外労働の影響度（家族関係）'!$AH$24:$AL$24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7EF-43D7-8E75-B62F3A8EE8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96541920"/>
        <c:axId val="1696545664"/>
        <c:axId val="0"/>
      </c:bar3DChart>
      <c:catAx>
        <c:axId val="1696541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696545664"/>
        <c:crosses val="autoZero"/>
        <c:auto val="1"/>
        <c:lblAlgn val="ctr"/>
        <c:lblOffset val="100"/>
        <c:noMultiLvlLbl val="0"/>
      </c:catAx>
      <c:valAx>
        <c:axId val="1696545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696541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326095508099272"/>
          <c:y val="0.91733059674443551"/>
          <c:w val="0.61347799905274647"/>
          <c:h val="8.26694032555644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3200" dirty="0"/>
              <a:t>当直翌日の勤務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'11.明け勤務'!$AG$22</c:f>
              <c:strCache>
                <c:ptCount val="1"/>
                <c:pt idx="0">
                  <c:v>休みにすべき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cat>
            <c:strRef>
              <c:f>'11.明け勤務'!$AH$21:$AL$21</c:f>
              <c:strCache>
                <c:ptCount val="5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  <c:pt idx="4">
                  <c:v>全体</c:v>
                </c:pt>
              </c:strCache>
            </c:strRef>
          </c:cat>
          <c:val>
            <c:numRef>
              <c:f>'11.明け勤務'!$AH$22:$AL$22</c:f>
              <c:numCache>
                <c:formatCode>General</c:formatCode>
                <c:ptCount val="5"/>
                <c:pt idx="0">
                  <c:v>10</c:v>
                </c:pt>
                <c:pt idx="1">
                  <c:v>6</c:v>
                </c:pt>
                <c:pt idx="2">
                  <c:v>15</c:v>
                </c:pt>
                <c:pt idx="3">
                  <c:v>2</c:v>
                </c:pt>
                <c:pt idx="4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FC-4A4E-863A-3257BBA609D3}"/>
            </c:ext>
          </c:extLst>
        </c:ser>
        <c:ser>
          <c:idx val="1"/>
          <c:order val="1"/>
          <c:tx>
            <c:strRef>
              <c:f>'11.明け勤務'!$AG$23</c:f>
              <c:strCache>
                <c:ptCount val="1"/>
                <c:pt idx="0">
                  <c:v>年休がとれるから構わない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cat>
            <c:strRef>
              <c:f>'11.明け勤務'!$AH$21:$AL$21</c:f>
              <c:strCache>
                <c:ptCount val="5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  <c:pt idx="4">
                  <c:v>全体</c:v>
                </c:pt>
              </c:strCache>
            </c:strRef>
          </c:cat>
          <c:val>
            <c:numRef>
              <c:f>'11.明け勤務'!$AH$23:$AL$23</c:f>
              <c:numCache>
                <c:formatCode>General</c:formatCode>
                <c:ptCount val="5"/>
                <c:pt idx="0">
                  <c:v>2</c:v>
                </c:pt>
                <c:pt idx="1">
                  <c:v>7</c:v>
                </c:pt>
                <c:pt idx="2">
                  <c:v>5</c:v>
                </c:pt>
                <c:pt idx="3">
                  <c:v>1</c:v>
                </c:pt>
                <c:pt idx="4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3FC-4A4E-863A-3257BBA609D3}"/>
            </c:ext>
          </c:extLst>
        </c:ser>
        <c:ser>
          <c:idx val="2"/>
          <c:order val="2"/>
          <c:tx>
            <c:strRef>
              <c:f>'11.明け勤務'!$AG$24</c:f>
              <c:strCache>
                <c:ptCount val="1"/>
                <c:pt idx="0">
                  <c:v>問題ない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cat>
            <c:strRef>
              <c:f>'11.明け勤務'!$AH$21:$AL$21</c:f>
              <c:strCache>
                <c:ptCount val="5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  <c:pt idx="4">
                  <c:v>全体</c:v>
                </c:pt>
              </c:strCache>
            </c:strRef>
          </c:cat>
          <c:val>
            <c:numRef>
              <c:f>'11.明け勤務'!$AH$24:$AL$24</c:f>
              <c:numCache>
                <c:formatCode>General</c:formatCode>
                <c:ptCount val="5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1</c:v>
                </c:pt>
                <c:pt idx="4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3FC-4A4E-863A-3257BBA609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14833072"/>
        <c:axId val="2014834320"/>
        <c:axId val="0"/>
      </c:bar3DChart>
      <c:catAx>
        <c:axId val="2014833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014834320"/>
        <c:crosses val="autoZero"/>
        <c:auto val="1"/>
        <c:lblAlgn val="ctr"/>
        <c:lblOffset val="100"/>
        <c:noMultiLvlLbl val="0"/>
      </c:catAx>
      <c:valAx>
        <c:axId val="2014834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014833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ja-JP" sz="3200"/>
              <a:t>当直明け勤務でのミス</a:t>
            </a:r>
          </a:p>
        </c:rich>
      </c:tx>
      <c:layout>
        <c:manualLayout>
          <c:xMode val="edge"/>
          <c:yMode val="edge"/>
          <c:x val="0.3196698041332345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7122703412073491E-2"/>
          <c:y val="0.16243701537129918"/>
          <c:w val="0.87232174103237092"/>
          <c:h val="0.73683695593518095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'12.明け勤務ミス'!$AG$22</c:f>
              <c:strCache>
                <c:ptCount val="1"/>
                <c:pt idx="0">
                  <c:v>ミスあり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76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hade val="76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shade val="76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cat>
            <c:strRef>
              <c:f>'12.明け勤務ミス'!$AH$21:$AL$21</c:f>
              <c:strCache>
                <c:ptCount val="5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  <c:pt idx="4">
                  <c:v>全体</c:v>
                </c:pt>
              </c:strCache>
            </c:strRef>
          </c:cat>
          <c:val>
            <c:numRef>
              <c:f>'12.明け勤務ミス'!$AH$22:$AL$22</c:f>
              <c:numCache>
                <c:formatCode>General</c:formatCode>
                <c:ptCount val="5"/>
                <c:pt idx="0">
                  <c:v>10</c:v>
                </c:pt>
                <c:pt idx="1">
                  <c:v>7</c:v>
                </c:pt>
                <c:pt idx="2">
                  <c:v>10</c:v>
                </c:pt>
                <c:pt idx="3">
                  <c:v>1</c:v>
                </c:pt>
                <c:pt idx="4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8B-461B-AB4B-E92EC4DE2ED0}"/>
            </c:ext>
          </c:extLst>
        </c:ser>
        <c:ser>
          <c:idx val="1"/>
          <c:order val="1"/>
          <c:tx>
            <c:strRef>
              <c:f>'12.明け勤務ミス'!$AG$23</c:f>
              <c:strCache>
                <c:ptCount val="1"/>
                <c:pt idx="0">
                  <c:v>ミスなし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77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tint val="77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tint val="77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cat>
            <c:strRef>
              <c:f>'12.明け勤務ミス'!$AH$21:$AL$21</c:f>
              <c:strCache>
                <c:ptCount val="5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  <c:pt idx="4">
                  <c:v>全体</c:v>
                </c:pt>
              </c:strCache>
            </c:strRef>
          </c:cat>
          <c:val>
            <c:numRef>
              <c:f>'12.明け勤務ミス'!$AH$23:$AL$23</c:f>
              <c:numCache>
                <c:formatCode>General</c:formatCode>
                <c:ptCount val="5"/>
                <c:pt idx="0">
                  <c:v>4</c:v>
                </c:pt>
                <c:pt idx="1">
                  <c:v>7</c:v>
                </c:pt>
                <c:pt idx="2">
                  <c:v>13</c:v>
                </c:pt>
                <c:pt idx="3">
                  <c:v>3</c:v>
                </c:pt>
                <c:pt idx="4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D8B-461B-AB4B-E92EC4DE2E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81570672"/>
        <c:axId val="2081583152"/>
        <c:axId val="0"/>
      </c:bar3DChart>
      <c:catAx>
        <c:axId val="2081570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48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081583152"/>
        <c:crosses val="autoZero"/>
        <c:auto val="1"/>
        <c:lblAlgn val="ctr"/>
        <c:lblOffset val="100"/>
        <c:noMultiLvlLbl val="0"/>
      </c:catAx>
      <c:valAx>
        <c:axId val="2081583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081570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90057383503571"/>
          <c:y val="0.10643284383633848"/>
          <c:w val="0.27905922327934463"/>
          <c:h val="6.11221288403215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3200" dirty="0"/>
              <a:t>当直明け勤務における体調不良の有無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9934789015729802E-2"/>
          <c:y val="0.12668328563291542"/>
          <c:w val="0.88547524541324696"/>
          <c:h val="0.62016621736431599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'13.明け勤務 体調不良'!$AG$22</c:f>
              <c:strCache>
                <c:ptCount val="1"/>
                <c:pt idx="0">
                  <c:v>あり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'13.明け勤務 体調不良'!$AH$21:$AL$21</c:f>
              <c:strCache>
                <c:ptCount val="4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</c:strCache>
            </c:strRef>
          </c:cat>
          <c:val>
            <c:numRef>
              <c:f>'13.明け勤務 体調不良'!$AH$22:$AL$22</c:f>
              <c:numCache>
                <c:formatCode>General</c:formatCode>
                <c:ptCount val="4"/>
                <c:pt idx="0">
                  <c:v>14</c:v>
                </c:pt>
                <c:pt idx="1">
                  <c:v>14</c:v>
                </c:pt>
                <c:pt idx="2">
                  <c:v>22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FD-4140-BA9F-E939E53788DB}"/>
            </c:ext>
          </c:extLst>
        </c:ser>
        <c:ser>
          <c:idx val="1"/>
          <c:order val="1"/>
          <c:tx>
            <c:strRef>
              <c:f>'13.明け勤務 体調不良'!$AG$23</c:f>
              <c:strCache>
                <c:ptCount val="1"/>
                <c:pt idx="0">
                  <c:v>なし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'13.明け勤務 体調不良'!$AH$21:$AL$21</c:f>
              <c:strCache>
                <c:ptCount val="4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</c:strCache>
            </c:strRef>
          </c:cat>
          <c:val>
            <c:numRef>
              <c:f>'13.明け勤務 体調不良'!$AH$23:$AL$23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5FD-4140-BA9F-E939E53788DB}"/>
            </c:ext>
          </c:extLst>
        </c:ser>
        <c:ser>
          <c:idx val="2"/>
          <c:order val="2"/>
          <c:tx>
            <c:strRef>
              <c:f>'13.明け勤務 体調不良'!$AG$24</c:f>
              <c:strCache>
                <c:ptCount val="1"/>
                <c:pt idx="0">
                  <c:v>未回答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'13.明け勤務 体調不良'!$AH$21:$AL$21</c:f>
              <c:strCache>
                <c:ptCount val="4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</c:strCache>
            </c:strRef>
          </c:cat>
          <c:val>
            <c:numRef>
              <c:f>'13.明け勤務 体調不良'!$AH$24:$AL$24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5FD-4140-BA9F-E939E53788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14028479"/>
        <c:axId val="414041375"/>
        <c:axId val="0"/>
      </c:bar3DChart>
      <c:catAx>
        <c:axId val="4140284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414041375"/>
        <c:crosses val="autoZero"/>
        <c:auto val="1"/>
        <c:lblAlgn val="ctr"/>
        <c:lblOffset val="100"/>
        <c:noMultiLvlLbl val="0"/>
      </c:catAx>
      <c:valAx>
        <c:axId val="4140413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414028479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ja-JP" sz="3200"/>
              <a:t>給与に対する満足度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'14.給与'!$AG$22</c:f>
              <c:strCache>
                <c:ptCount val="1"/>
                <c:pt idx="0">
                  <c:v>満足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cat>
            <c:strRef>
              <c:f>'14.給与'!$AH$21:$AL$21</c:f>
              <c:strCache>
                <c:ptCount val="5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  <c:pt idx="4">
                  <c:v>全体</c:v>
                </c:pt>
              </c:strCache>
            </c:strRef>
          </c:cat>
          <c:val>
            <c:numRef>
              <c:f>'14.給与'!$AH$22:$AL$22</c:f>
              <c:numCache>
                <c:formatCode>General</c:formatCode>
                <c:ptCount val="5"/>
                <c:pt idx="0">
                  <c:v>12</c:v>
                </c:pt>
                <c:pt idx="1">
                  <c:v>14</c:v>
                </c:pt>
                <c:pt idx="2">
                  <c:v>15</c:v>
                </c:pt>
                <c:pt idx="3">
                  <c:v>4</c:v>
                </c:pt>
                <c:pt idx="4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05-4E57-B534-F00F0DD0E86B}"/>
            </c:ext>
          </c:extLst>
        </c:ser>
        <c:ser>
          <c:idx val="1"/>
          <c:order val="1"/>
          <c:tx>
            <c:strRef>
              <c:f>'14.給与'!$AG$23</c:f>
              <c:strCache>
                <c:ptCount val="1"/>
                <c:pt idx="0">
                  <c:v>不満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cat>
            <c:strRef>
              <c:f>'14.給与'!$AH$21:$AL$21</c:f>
              <c:strCache>
                <c:ptCount val="5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  <c:pt idx="4">
                  <c:v>全体</c:v>
                </c:pt>
              </c:strCache>
            </c:strRef>
          </c:cat>
          <c:val>
            <c:numRef>
              <c:f>'14.給与'!$AH$23:$AL$23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9</c:v>
                </c:pt>
                <c:pt idx="3">
                  <c:v>0</c:v>
                </c:pt>
                <c:pt idx="4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05-4E57-B534-F00F0DD0E8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81551536"/>
        <c:axId val="2081542800"/>
        <c:axId val="0"/>
      </c:bar3DChart>
      <c:catAx>
        <c:axId val="2081551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081542800"/>
        <c:crosses val="autoZero"/>
        <c:auto val="1"/>
        <c:lblAlgn val="ctr"/>
        <c:lblOffset val="100"/>
        <c:noMultiLvlLbl val="0"/>
      </c:catAx>
      <c:valAx>
        <c:axId val="2081542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081551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[医師働き方改革アンケート集計作業中.xlsx]Sheet2!ピボットテーブル9</c:name>
    <c:fmtId val="4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3200" b="1" dirty="0"/>
              <a:t>回答者年齢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Sheet2!$B$3</c:f>
              <c:strCache>
                <c:ptCount val="1"/>
                <c:pt idx="0">
                  <c:v>集計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Sheet2!$A$4:$A$9</c:f>
              <c:strCache>
                <c:ptCount val="6"/>
                <c:pt idx="0">
                  <c:v>20代</c:v>
                </c:pt>
                <c:pt idx="1">
                  <c:v>30代</c:v>
                </c:pt>
                <c:pt idx="2">
                  <c:v>40代</c:v>
                </c:pt>
                <c:pt idx="3">
                  <c:v>50代</c:v>
                </c:pt>
                <c:pt idx="4">
                  <c:v>60代</c:v>
                </c:pt>
                <c:pt idx="5">
                  <c:v>(空白)</c:v>
                </c:pt>
              </c:strCache>
            </c:strRef>
          </c:cat>
          <c:val>
            <c:numRef>
              <c:f>Sheet2!$B$4:$B$9</c:f>
              <c:numCache>
                <c:formatCode>General</c:formatCode>
                <c:ptCount val="6"/>
                <c:pt idx="0">
                  <c:v>9</c:v>
                </c:pt>
                <c:pt idx="1">
                  <c:v>19</c:v>
                </c:pt>
                <c:pt idx="2">
                  <c:v>17</c:v>
                </c:pt>
                <c:pt idx="3">
                  <c:v>11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CC-4991-B5BD-829B13F10B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89542128"/>
        <c:axId val="1989550032"/>
      </c:barChart>
      <c:catAx>
        <c:axId val="1989542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989550032"/>
        <c:crosses val="autoZero"/>
        <c:auto val="1"/>
        <c:lblAlgn val="ctr"/>
        <c:lblOffset val="100"/>
        <c:noMultiLvlLbl val="0"/>
      </c:catAx>
      <c:valAx>
        <c:axId val="1989550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989542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3200" b="1" dirty="0"/>
              <a:t>賞与（収益で変動＊）に関して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7727181130463974E-2"/>
          <c:y val="0.16187600644122382"/>
          <c:w val="0.89946510130748736"/>
          <c:h val="0.57700559169234289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'15.賞与'!$AG$22</c:f>
              <c:strCache>
                <c:ptCount val="1"/>
                <c:pt idx="0">
                  <c:v>満足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'15.賞与'!$AH$21:$AM$21</c:f>
              <c:strCache>
                <c:ptCount val="5"/>
                <c:pt idx="0">
                  <c:v>専門医取得後</c:v>
                </c:pt>
                <c:pt idx="1">
                  <c:v>医長・部長</c:v>
                </c:pt>
                <c:pt idx="2">
                  <c:v>管理</c:v>
                </c:pt>
                <c:pt idx="3">
                  <c:v>全体</c:v>
                </c:pt>
                <c:pt idx="4">
                  <c:v>世代不明</c:v>
                </c:pt>
              </c:strCache>
            </c:strRef>
          </c:cat>
          <c:val>
            <c:numRef>
              <c:f>'15.賞与'!$AH$22:$AM$22</c:f>
              <c:numCache>
                <c:formatCode>General</c:formatCode>
                <c:ptCount val="5"/>
                <c:pt idx="0">
                  <c:v>13</c:v>
                </c:pt>
                <c:pt idx="1">
                  <c:v>18</c:v>
                </c:pt>
                <c:pt idx="2">
                  <c:v>4</c:v>
                </c:pt>
                <c:pt idx="3">
                  <c:v>50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2C-4A5E-BA13-547C3884178A}"/>
            </c:ext>
          </c:extLst>
        </c:ser>
        <c:ser>
          <c:idx val="1"/>
          <c:order val="1"/>
          <c:tx>
            <c:strRef>
              <c:f>'15.賞与'!$AG$23</c:f>
              <c:strCache>
                <c:ptCount val="1"/>
                <c:pt idx="0">
                  <c:v>不満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'15.賞与'!$AH$21:$AM$21</c:f>
              <c:strCache>
                <c:ptCount val="5"/>
                <c:pt idx="0">
                  <c:v>専門医取得後</c:v>
                </c:pt>
                <c:pt idx="1">
                  <c:v>医長・部長</c:v>
                </c:pt>
                <c:pt idx="2">
                  <c:v>管理</c:v>
                </c:pt>
                <c:pt idx="3">
                  <c:v>全体</c:v>
                </c:pt>
                <c:pt idx="4">
                  <c:v>世代不明</c:v>
                </c:pt>
              </c:strCache>
            </c:strRef>
          </c:cat>
          <c:val>
            <c:numRef>
              <c:f>'15.賞与'!$AH$23:$AM$23</c:f>
              <c:numCache>
                <c:formatCode>General</c:formatCode>
                <c:ptCount val="5"/>
                <c:pt idx="0">
                  <c:v>1</c:v>
                </c:pt>
                <c:pt idx="1">
                  <c:v>4</c:v>
                </c:pt>
                <c:pt idx="2">
                  <c:v>0</c:v>
                </c:pt>
                <c:pt idx="3">
                  <c:v>8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E2C-4A5E-BA13-547C3884178A}"/>
            </c:ext>
          </c:extLst>
        </c:ser>
        <c:ser>
          <c:idx val="2"/>
          <c:order val="2"/>
          <c:tx>
            <c:strRef>
              <c:f>'15.賞与'!$AG$24</c:f>
              <c:strCache>
                <c:ptCount val="1"/>
                <c:pt idx="0">
                  <c:v>未回答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'15.賞与'!$AH$21:$AM$21</c:f>
              <c:strCache>
                <c:ptCount val="5"/>
                <c:pt idx="0">
                  <c:v>専門医取得後</c:v>
                </c:pt>
                <c:pt idx="1">
                  <c:v>医長・部長</c:v>
                </c:pt>
                <c:pt idx="2">
                  <c:v>管理</c:v>
                </c:pt>
                <c:pt idx="3">
                  <c:v>全体</c:v>
                </c:pt>
                <c:pt idx="4">
                  <c:v>世代不明</c:v>
                </c:pt>
              </c:strCache>
            </c:strRef>
          </c:cat>
          <c:val>
            <c:numRef>
              <c:f>'15.賞与'!$AH$24:$AM$24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0</c:v>
                </c:pt>
                <c:pt idx="3">
                  <c:v>3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E2C-4A5E-BA13-547C388417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10722991"/>
        <c:axId val="410724655"/>
        <c:axId val="0"/>
      </c:bar3DChart>
      <c:catAx>
        <c:axId val="4107229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410724655"/>
        <c:crosses val="autoZero"/>
        <c:auto val="1"/>
        <c:lblAlgn val="ctr"/>
        <c:lblOffset val="100"/>
        <c:noMultiLvlLbl val="0"/>
      </c:catAx>
      <c:valAx>
        <c:axId val="410724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410722991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3200" b="1"/>
              <a:t>超過勤務について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1739176477493"/>
          <c:y val="0.10317042201339385"/>
          <c:w val="0.88340742665590388"/>
          <c:h val="0.64425173059698049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'16.超勤'!$AG$22</c:f>
              <c:strCache>
                <c:ptCount val="1"/>
                <c:pt idx="0">
                  <c:v>少なすぎる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'16.超勤'!$AH$21:$AM$21</c:f>
              <c:strCache>
                <c:ptCount val="4"/>
                <c:pt idx="0">
                  <c:v>専門医取得後</c:v>
                </c:pt>
                <c:pt idx="1">
                  <c:v>医長・部長</c:v>
                </c:pt>
                <c:pt idx="2">
                  <c:v>管理</c:v>
                </c:pt>
                <c:pt idx="3">
                  <c:v>全体</c:v>
                </c:pt>
              </c:strCache>
            </c:strRef>
          </c:cat>
          <c:val>
            <c:numRef>
              <c:f>'16.超勤'!$AH$22:$AM$22</c:f>
              <c:numCache>
                <c:formatCode>General</c:formatCode>
                <c:ptCount val="4"/>
                <c:pt idx="0">
                  <c:v>1</c:v>
                </c:pt>
                <c:pt idx="1">
                  <c:v>3</c:v>
                </c:pt>
                <c:pt idx="2">
                  <c:v>0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19-4A11-8819-2C1991581345}"/>
            </c:ext>
          </c:extLst>
        </c:ser>
        <c:ser>
          <c:idx val="1"/>
          <c:order val="1"/>
          <c:tx>
            <c:strRef>
              <c:f>'16.超勤'!$AG$23</c:f>
              <c:strCache>
                <c:ptCount val="1"/>
                <c:pt idx="0">
                  <c:v>ちょうどよい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'16.超勤'!$AH$21:$AM$21</c:f>
              <c:strCache>
                <c:ptCount val="4"/>
                <c:pt idx="0">
                  <c:v>専門医取得後</c:v>
                </c:pt>
                <c:pt idx="1">
                  <c:v>医長・部長</c:v>
                </c:pt>
                <c:pt idx="2">
                  <c:v>管理</c:v>
                </c:pt>
                <c:pt idx="3">
                  <c:v>全体</c:v>
                </c:pt>
              </c:strCache>
            </c:strRef>
          </c:cat>
          <c:val>
            <c:numRef>
              <c:f>'16.超勤'!$AH$23:$AM$23</c:f>
              <c:numCache>
                <c:formatCode>General</c:formatCode>
                <c:ptCount val="4"/>
                <c:pt idx="0">
                  <c:v>11</c:v>
                </c:pt>
                <c:pt idx="1">
                  <c:v>17</c:v>
                </c:pt>
                <c:pt idx="2">
                  <c:v>4</c:v>
                </c:pt>
                <c:pt idx="3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19-4A11-8819-2C1991581345}"/>
            </c:ext>
          </c:extLst>
        </c:ser>
        <c:ser>
          <c:idx val="2"/>
          <c:order val="2"/>
          <c:tx>
            <c:strRef>
              <c:f>'16.超勤'!$AG$24</c:f>
              <c:strCache>
                <c:ptCount val="1"/>
                <c:pt idx="0">
                  <c:v>多すぎる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'16.超勤'!$AH$21:$AM$21</c:f>
              <c:strCache>
                <c:ptCount val="4"/>
                <c:pt idx="0">
                  <c:v>専門医取得後</c:v>
                </c:pt>
                <c:pt idx="1">
                  <c:v>医長・部長</c:v>
                </c:pt>
                <c:pt idx="2">
                  <c:v>管理</c:v>
                </c:pt>
                <c:pt idx="3">
                  <c:v>全体</c:v>
                </c:pt>
              </c:strCache>
            </c:strRef>
          </c:cat>
          <c:val>
            <c:numRef>
              <c:f>'16.超勤'!$AH$24:$AM$24</c:f>
              <c:numCache>
                <c:formatCode>General</c:formatCode>
                <c:ptCount val="4"/>
                <c:pt idx="0">
                  <c:v>3</c:v>
                </c:pt>
                <c:pt idx="1">
                  <c:v>2</c:v>
                </c:pt>
                <c:pt idx="2">
                  <c:v>0</c:v>
                </c:pt>
                <c:pt idx="3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819-4A11-8819-2C1991581345}"/>
            </c:ext>
          </c:extLst>
        </c:ser>
        <c:ser>
          <c:idx val="3"/>
          <c:order val="3"/>
          <c:tx>
            <c:strRef>
              <c:f>'16.超勤'!$AG$25</c:f>
              <c:strCache>
                <c:ptCount val="1"/>
                <c:pt idx="0">
                  <c:v>未回答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'16.超勤'!$AH$21:$AM$21</c:f>
              <c:strCache>
                <c:ptCount val="4"/>
                <c:pt idx="0">
                  <c:v>専門医取得後</c:v>
                </c:pt>
                <c:pt idx="1">
                  <c:v>医長・部長</c:v>
                </c:pt>
                <c:pt idx="2">
                  <c:v>管理</c:v>
                </c:pt>
                <c:pt idx="3">
                  <c:v>全体</c:v>
                </c:pt>
              </c:strCache>
            </c:strRef>
          </c:cat>
          <c:val>
            <c:numRef>
              <c:f>'16.超勤'!$AH$25:$AM$25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0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819-4A11-8819-2C19915813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14050943"/>
        <c:axId val="414045535"/>
        <c:axId val="0"/>
      </c:bar3DChart>
      <c:catAx>
        <c:axId val="4140509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414045535"/>
        <c:crosses val="autoZero"/>
        <c:auto val="1"/>
        <c:lblAlgn val="ctr"/>
        <c:lblOffset val="100"/>
        <c:noMultiLvlLbl val="0"/>
      </c:catAx>
      <c:valAx>
        <c:axId val="4140455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414050943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3200" b="1"/>
              <a:t>呼び出し回数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'17.呼び出し'!$AG$22</c:f>
              <c:strCache>
                <c:ptCount val="1"/>
                <c:pt idx="0">
                  <c:v>多すぎる（苦痛）</c:v>
                </c:pt>
              </c:strCache>
            </c:strRef>
          </c:tx>
          <c:spPr>
            <a:solidFill>
              <a:schemeClr val="accent5">
                <a:shade val="58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'17.呼び出し'!$AH$21:$AL$21</c:f>
              <c:strCache>
                <c:ptCount val="5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  <c:pt idx="4">
                  <c:v>全体</c:v>
                </c:pt>
              </c:strCache>
            </c:strRef>
          </c:cat>
          <c:val>
            <c:numRef>
              <c:f>'17.呼び出し'!$AH$22:$AL$22</c:f>
              <c:numCache>
                <c:formatCode>General</c:formatCode>
                <c:ptCount val="5"/>
                <c:pt idx="0">
                  <c:v>6</c:v>
                </c:pt>
                <c:pt idx="1">
                  <c:v>4</c:v>
                </c:pt>
                <c:pt idx="2">
                  <c:v>4</c:v>
                </c:pt>
                <c:pt idx="3">
                  <c:v>0</c:v>
                </c:pt>
                <c:pt idx="4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BF-42C3-AF83-9B5A1F508E95}"/>
            </c:ext>
          </c:extLst>
        </c:ser>
        <c:ser>
          <c:idx val="1"/>
          <c:order val="1"/>
          <c:tx>
            <c:strRef>
              <c:f>'17.呼び出し'!$AG$23</c:f>
              <c:strCache>
                <c:ptCount val="1"/>
                <c:pt idx="0">
                  <c:v>ちょうどよい</c:v>
                </c:pt>
              </c:strCache>
            </c:strRef>
          </c:tx>
          <c:spPr>
            <a:solidFill>
              <a:schemeClr val="accent5">
                <a:shade val="86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'17.呼び出し'!$AH$21:$AL$21</c:f>
              <c:strCache>
                <c:ptCount val="5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  <c:pt idx="4">
                  <c:v>全体</c:v>
                </c:pt>
              </c:strCache>
            </c:strRef>
          </c:cat>
          <c:val>
            <c:numRef>
              <c:f>'17.呼び出し'!$AH$23:$AL$23</c:f>
              <c:numCache>
                <c:formatCode>General</c:formatCode>
                <c:ptCount val="5"/>
                <c:pt idx="0">
                  <c:v>7</c:v>
                </c:pt>
                <c:pt idx="1">
                  <c:v>9</c:v>
                </c:pt>
                <c:pt idx="2">
                  <c:v>17</c:v>
                </c:pt>
                <c:pt idx="3">
                  <c:v>3</c:v>
                </c:pt>
                <c:pt idx="4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BF-42C3-AF83-9B5A1F508E95}"/>
            </c:ext>
          </c:extLst>
        </c:ser>
        <c:ser>
          <c:idx val="2"/>
          <c:order val="2"/>
          <c:tx>
            <c:strRef>
              <c:f>'17.呼び出し'!$AG$24</c:f>
              <c:strCache>
                <c:ptCount val="1"/>
                <c:pt idx="0">
                  <c:v>少なすぎる</c:v>
                </c:pt>
              </c:strCache>
            </c:strRef>
          </c:tx>
          <c:spPr>
            <a:solidFill>
              <a:schemeClr val="accent5">
                <a:tint val="86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'17.呼び出し'!$AH$21:$AL$21</c:f>
              <c:strCache>
                <c:ptCount val="5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  <c:pt idx="4">
                  <c:v>全体</c:v>
                </c:pt>
              </c:strCache>
            </c:strRef>
          </c:cat>
          <c:val>
            <c:numRef>
              <c:f>'17.呼び出し'!$AH$24:$AL$24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0BF-42C3-AF83-9B5A1F508E95}"/>
            </c:ext>
          </c:extLst>
        </c:ser>
        <c:ser>
          <c:idx val="3"/>
          <c:order val="3"/>
          <c:tx>
            <c:strRef>
              <c:f>'17.呼び出し'!$AG$25</c:f>
              <c:strCache>
                <c:ptCount val="1"/>
                <c:pt idx="0">
                  <c:v>ない</c:v>
                </c:pt>
              </c:strCache>
            </c:strRef>
          </c:tx>
          <c:spPr>
            <a:solidFill>
              <a:schemeClr val="accent5">
                <a:tint val="58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'17.呼び出し'!$AH$21:$AL$21</c:f>
              <c:strCache>
                <c:ptCount val="5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  <c:pt idx="4">
                  <c:v>全体</c:v>
                </c:pt>
              </c:strCache>
            </c:strRef>
          </c:cat>
          <c:val>
            <c:numRef>
              <c:f>'17.呼び出し'!$AH$25:$AL$25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0BF-42C3-AF83-9B5A1F508E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81543216"/>
        <c:axId val="2081542384"/>
        <c:axId val="0"/>
      </c:bar3DChart>
      <c:catAx>
        <c:axId val="2081543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081542384"/>
        <c:crosses val="autoZero"/>
        <c:auto val="1"/>
        <c:lblAlgn val="ctr"/>
        <c:lblOffset val="100"/>
        <c:noMultiLvlLbl val="0"/>
      </c:catAx>
      <c:valAx>
        <c:axId val="2081542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081543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sz="3200"/>
              <a:t>医療秘書利用満足度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'18.メディカルクラーク支援'!$AG$22</c:f>
              <c:strCache>
                <c:ptCount val="1"/>
                <c:pt idx="0">
                  <c:v>満足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'18.メディカルクラーク支援'!$AH$21:$AL$21</c:f>
              <c:strCache>
                <c:ptCount val="5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  <c:pt idx="4">
                  <c:v>全体</c:v>
                </c:pt>
              </c:strCache>
            </c:strRef>
          </c:cat>
          <c:val>
            <c:numRef>
              <c:f>'18.メディカルクラーク支援'!$AH$22:$AL$22</c:f>
              <c:numCache>
                <c:formatCode>General</c:formatCode>
                <c:ptCount val="5"/>
                <c:pt idx="0">
                  <c:v>7</c:v>
                </c:pt>
                <c:pt idx="1">
                  <c:v>8</c:v>
                </c:pt>
                <c:pt idx="2">
                  <c:v>11</c:v>
                </c:pt>
                <c:pt idx="3">
                  <c:v>0</c:v>
                </c:pt>
                <c:pt idx="4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F3-498B-8BD1-F6FEBF7F7715}"/>
            </c:ext>
          </c:extLst>
        </c:ser>
        <c:ser>
          <c:idx val="1"/>
          <c:order val="1"/>
          <c:tx>
            <c:strRef>
              <c:f>'18.メディカルクラーク支援'!$AG$23</c:f>
              <c:strCache>
                <c:ptCount val="1"/>
                <c:pt idx="0">
                  <c:v>やや不満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'18.メディカルクラーク支援'!$AH$21:$AL$21</c:f>
              <c:strCache>
                <c:ptCount val="5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  <c:pt idx="4">
                  <c:v>全体</c:v>
                </c:pt>
              </c:strCache>
            </c:strRef>
          </c:cat>
          <c:val>
            <c:numRef>
              <c:f>'18.メディカルクラーク支援'!$AH$23:$AL$23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2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AF3-498B-8BD1-F6FEBF7F7715}"/>
            </c:ext>
          </c:extLst>
        </c:ser>
        <c:ser>
          <c:idx val="2"/>
          <c:order val="2"/>
          <c:tx>
            <c:strRef>
              <c:f>'18.メディカルクラーク支援'!$AG$24</c:f>
              <c:strCache>
                <c:ptCount val="1"/>
                <c:pt idx="0">
                  <c:v>不満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'18.メディカルクラーク支援'!$AH$21:$AL$21</c:f>
              <c:strCache>
                <c:ptCount val="5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  <c:pt idx="4">
                  <c:v>全体</c:v>
                </c:pt>
              </c:strCache>
            </c:strRef>
          </c:cat>
          <c:val>
            <c:numRef>
              <c:f>'18.メディカルクラーク支援'!$AH$24:$AL$24</c:f>
              <c:numCache>
                <c:formatCode>General</c:formatCode>
                <c:ptCount val="5"/>
                <c:pt idx="0">
                  <c:v>2</c:v>
                </c:pt>
                <c:pt idx="1">
                  <c:v>0</c:v>
                </c:pt>
                <c:pt idx="2">
                  <c:v>4</c:v>
                </c:pt>
                <c:pt idx="3">
                  <c:v>0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AF3-498B-8BD1-F6FEBF7F7715}"/>
            </c:ext>
          </c:extLst>
        </c:ser>
        <c:ser>
          <c:idx val="3"/>
          <c:order val="3"/>
          <c:tx>
            <c:strRef>
              <c:f>'18.メディカルクラーク支援'!$AG$25</c:f>
              <c:strCache>
                <c:ptCount val="1"/>
                <c:pt idx="0">
                  <c:v>受けていない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'18.メディカルクラーク支援'!$AH$21:$AL$21</c:f>
              <c:strCache>
                <c:ptCount val="5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  <c:pt idx="4">
                  <c:v>全体</c:v>
                </c:pt>
              </c:strCache>
            </c:strRef>
          </c:cat>
          <c:val>
            <c:numRef>
              <c:f>'18.メディカルクラーク支援'!$AH$25:$AL$25</c:f>
              <c:numCache>
                <c:formatCode>General</c:formatCode>
                <c:ptCount val="5"/>
                <c:pt idx="0">
                  <c:v>4</c:v>
                </c:pt>
                <c:pt idx="1">
                  <c:v>6</c:v>
                </c:pt>
                <c:pt idx="2">
                  <c:v>7</c:v>
                </c:pt>
                <c:pt idx="3">
                  <c:v>2</c:v>
                </c:pt>
                <c:pt idx="4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AF3-498B-8BD1-F6FEBF7F77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81601456"/>
        <c:axId val="2081594384"/>
        <c:axId val="0"/>
      </c:bar3DChart>
      <c:catAx>
        <c:axId val="2081601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081594384"/>
        <c:crosses val="autoZero"/>
        <c:auto val="1"/>
        <c:lblAlgn val="ctr"/>
        <c:lblOffset val="100"/>
        <c:noMultiLvlLbl val="0"/>
      </c:catAx>
      <c:valAx>
        <c:axId val="2081594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081601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3200"/>
              <a:t>特定看護師への満足度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'19.診療支援への満足度'!$AG$22</c:f>
              <c:strCache>
                <c:ptCount val="1"/>
                <c:pt idx="0">
                  <c:v>満足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'19.診療支援への満足度'!$AH$21:$AL$21</c:f>
              <c:strCache>
                <c:ptCount val="5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  <c:pt idx="4">
                  <c:v>全体</c:v>
                </c:pt>
              </c:strCache>
            </c:strRef>
          </c:cat>
          <c:val>
            <c:numRef>
              <c:f>'19.診療支援への満足度'!$AH$22:$AL$22</c:f>
              <c:numCache>
                <c:formatCode>General</c:formatCode>
                <c:ptCount val="5"/>
                <c:pt idx="0">
                  <c:v>13</c:v>
                </c:pt>
                <c:pt idx="1">
                  <c:v>11</c:v>
                </c:pt>
                <c:pt idx="2">
                  <c:v>9</c:v>
                </c:pt>
                <c:pt idx="3">
                  <c:v>2</c:v>
                </c:pt>
                <c:pt idx="4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9F-4256-B5B2-54F0AC33FDE9}"/>
            </c:ext>
          </c:extLst>
        </c:ser>
        <c:ser>
          <c:idx val="1"/>
          <c:order val="1"/>
          <c:tx>
            <c:strRef>
              <c:f>'19.診療支援への満足度'!$AG$23</c:f>
              <c:strCache>
                <c:ptCount val="1"/>
                <c:pt idx="0">
                  <c:v>やや不満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'19.診療支援への満足度'!$AH$21:$AL$21</c:f>
              <c:strCache>
                <c:ptCount val="5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  <c:pt idx="4">
                  <c:v>全体</c:v>
                </c:pt>
              </c:strCache>
            </c:strRef>
          </c:cat>
          <c:val>
            <c:numRef>
              <c:f>'19.診療支援への満足度'!$AH$23:$AL$23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10</c:v>
                </c:pt>
                <c:pt idx="3">
                  <c:v>1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49F-4256-B5B2-54F0AC33FDE9}"/>
            </c:ext>
          </c:extLst>
        </c:ser>
        <c:ser>
          <c:idx val="2"/>
          <c:order val="2"/>
          <c:tx>
            <c:strRef>
              <c:f>'19.診療支援への満足度'!$AG$24</c:f>
              <c:strCache>
                <c:ptCount val="1"/>
                <c:pt idx="0">
                  <c:v>不満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'19.診療支援への満足度'!$AH$21:$AL$21</c:f>
              <c:strCache>
                <c:ptCount val="5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  <c:pt idx="4">
                  <c:v>全体</c:v>
                </c:pt>
              </c:strCache>
            </c:strRef>
          </c:cat>
          <c:val>
            <c:numRef>
              <c:f>'19.診療支援への満足度'!$AH$24:$AL$24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49F-4256-B5B2-54F0AC33FD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81579408"/>
        <c:axId val="2081586896"/>
        <c:axId val="0"/>
      </c:bar3DChart>
      <c:catAx>
        <c:axId val="2081579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081586896"/>
        <c:crosses val="autoZero"/>
        <c:auto val="1"/>
        <c:lblAlgn val="ctr"/>
        <c:lblOffset val="100"/>
        <c:noMultiLvlLbl val="0"/>
      </c:catAx>
      <c:valAx>
        <c:axId val="2081586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081579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3200" b="1" dirty="0"/>
              <a:t>特定行為研修修了者・認定看護師</a:t>
            </a:r>
            <a:endParaRPr lang="en-US" altLang="ja-JP" sz="3200" b="1" dirty="0"/>
          </a:p>
          <a:p>
            <a:pPr>
              <a:defRPr sz="3200" b="1"/>
            </a:pPr>
            <a:r>
              <a:rPr lang="ja-JP" altLang="en-US" sz="3200" b="1" dirty="0"/>
              <a:t>による診療支援に対して</a:t>
            </a:r>
          </a:p>
        </c:rich>
      </c:tx>
      <c:layout>
        <c:manualLayout>
          <c:xMode val="edge"/>
          <c:yMode val="edge"/>
          <c:x val="0.16388888888888889"/>
          <c:y val="3.976369095972485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464599737532808"/>
          <c:y val="0.23969552910522146"/>
          <c:w val="0.88007622484689418"/>
          <c:h val="0.51034270822358541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'20.診療支援について'!$AG$22</c:f>
              <c:strCache>
                <c:ptCount val="1"/>
                <c:pt idx="0">
                  <c:v>さらに進めるべき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'20.診療支援について'!$AH$21:$AM$21</c:f>
              <c:strCache>
                <c:ptCount val="4"/>
                <c:pt idx="0">
                  <c:v>専門医取得後</c:v>
                </c:pt>
                <c:pt idx="1">
                  <c:v>医長・部長</c:v>
                </c:pt>
                <c:pt idx="2">
                  <c:v>管理</c:v>
                </c:pt>
                <c:pt idx="3">
                  <c:v>全体</c:v>
                </c:pt>
              </c:strCache>
            </c:strRef>
          </c:cat>
          <c:val>
            <c:numRef>
              <c:f>'20.診療支援について'!$AH$22:$AM$22</c:f>
              <c:numCache>
                <c:formatCode>General</c:formatCode>
                <c:ptCount val="4"/>
                <c:pt idx="0">
                  <c:v>10</c:v>
                </c:pt>
                <c:pt idx="1">
                  <c:v>17</c:v>
                </c:pt>
                <c:pt idx="2">
                  <c:v>3</c:v>
                </c:pt>
                <c:pt idx="3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CC-4C2C-B769-EA925A76C409}"/>
            </c:ext>
          </c:extLst>
        </c:ser>
        <c:ser>
          <c:idx val="1"/>
          <c:order val="1"/>
          <c:tx>
            <c:strRef>
              <c:f>'20.診療支援について'!$AG$23</c:f>
              <c:strCache>
                <c:ptCount val="1"/>
                <c:pt idx="0">
                  <c:v>現状で十分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'20.診療支援について'!$AH$21:$AM$21</c:f>
              <c:strCache>
                <c:ptCount val="4"/>
                <c:pt idx="0">
                  <c:v>専門医取得後</c:v>
                </c:pt>
                <c:pt idx="1">
                  <c:v>医長・部長</c:v>
                </c:pt>
                <c:pt idx="2">
                  <c:v>管理</c:v>
                </c:pt>
                <c:pt idx="3">
                  <c:v>全体</c:v>
                </c:pt>
              </c:strCache>
            </c:strRef>
          </c:cat>
          <c:val>
            <c:numRef>
              <c:f>'20.診療支援について'!$AH$23:$AM$23</c:f>
              <c:numCache>
                <c:formatCode>General</c:formatCode>
                <c:ptCount val="4"/>
                <c:pt idx="0">
                  <c:v>5</c:v>
                </c:pt>
                <c:pt idx="1">
                  <c:v>5</c:v>
                </c:pt>
                <c:pt idx="2">
                  <c:v>1</c:v>
                </c:pt>
                <c:pt idx="3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BCC-4C2C-B769-EA925A76C409}"/>
            </c:ext>
          </c:extLst>
        </c:ser>
        <c:ser>
          <c:idx val="2"/>
          <c:order val="2"/>
          <c:tx>
            <c:strRef>
              <c:f>'20.診療支援について'!$AG$24</c:f>
              <c:strCache>
                <c:ptCount val="1"/>
                <c:pt idx="0">
                  <c:v>不要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'20.診療支援について'!$AH$21:$AM$21</c:f>
              <c:strCache>
                <c:ptCount val="4"/>
                <c:pt idx="0">
                  <c:v>専門医取得後</c:v>
                </c:pt>
                <c:pt idx="1">
                  <c:v>医長・部長</c:v>
                </c:pt>
                <c:pt idx="2">
                  <c:v>管理</c:v>
                </c:pt>
                <c:pt idx="3">
                  <c:v>全体</c:v>
                </c:pt>
              </c:strCache>
            </c:strRef>
          </c:cat>
          <c:val>
            <c:numRef>
              <c:f>'20.診療支援について'!$AH$24:$AM$24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BCC-4C2C-B769-EA925A76C409}"/>
            </c:ext>
          </c:extLst>
        </c:ser>
        <c:ser>
          <c:idx val="3"/>
          <c:order val="3"/>
          <c:tx>
            <c:strRef>
              <c:f>'20.診療支援について'!$AG$25</c:f>
              <c:strCache>
                <c:ptCount val="1"/>
                <c:pt idx="0">
                  <c:v>未回答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'20.診療支援について'!$AH$21:$AM$21</c:f>
              <c:strCache>
                <c:ptCount val="4"/>
                <c:pt idx="0">
                  <c:v>専門医取得後</c:v>
                </c:pt>
                <c:pt idx="1">
                  <c:v>医長・部長</c:v>
                </c:pt>
                <c:pt idx="2">
                  <c:v>管理</c:v>
                </c:pt>
                <c:pt idx="3">
                  <c:v>全体</c:v>
                </c:pt>
              </c:strCache>
            </c:strRef>
          </c:cat>
          <c:val>
            <c:numRef>
              <c:f>'20.診療支援について'!$AH$25:$AM$25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0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BCC-4C2C-B769-EA925A76C4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14053023"/>
        <c:axId val="414053855"/>
        <c:axId val="0"/>
        <c:extLst>
          <c:ext xmlns:c15="http://schemas.microsoft.com/office/drawing/2012/chart" uri="{02D57815-91ED-43cb-92C2-25804820EDAC}">
            <c15:filteredBarSeries>
              <c15:ser>
                <c:idx val="4"/>
                <c:order val="4"/>
                <c:tx>
                  <c:strRef>
                    <c:extLst>
                      <c:ext uri="{02D57815-91ED-43cb-92C2-25804820EDAC}">
                        <c15:formulaRef>
                          <c15:sqref>'20.診療支援について'!$AG$26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  <a:sp3d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'20.診療支援について'!$AH$21:$AM$21</c15:sqref>
                        </c15:formulaRef>
                      </c:ext>
                    </c:extLst>
                    <c:strCache>
                      <c:ptCount val="4"/>
                      <c:pt idx="0">
                        <c:v>専門医取得後</c:v>
                      </c:pt>
                      <c:pt idx="1">
                        <c:v>医長・部長</c:v>
                      </c:pt>
                      <c:pt idx="2">
                        <c:v>管理</c:v>
                      </c:pt>
                      <c:pt idx="3">
                        <c:v>全体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'20.診療支援について'!$AH$26:$AM$26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5BCC-4C2C-B769-EA925A76C409}"/>
                  </c:ext>
                </c:extLst>
              </c15:ser>
            </c15:filteredBarSeries>
          </c:ext>
        </c:extLst>
      </c:bar3DChart>
      <c:catAx>
        <c:axId val="4140530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414053855"/>
        <c:crosses val="autoZero"/>
        <c:auto val="1"/>
        <c:lblAlgn val="ctr"/>
        <c:lblOffset val="100"/>
        <c:noMultiLvlLbl val="0"/>
      </c:catAx>
      <c:valAx>
        <c:axId val="4140538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414053023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3200" b="1"/>
              <a:t>コメディカルとの関係</a:t>
            </a:r>
            <a:endParaRPr lang="ja-JP" sz="32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'21.コメディカルとの関係'!$AG$22</c:f>
              <c:strCache>
                <c:ptCount val="1"/>
                <c:pt idx="0">
                  <c:v>大変満足</c:v>
                </c:pt>
              </c:strCache>
            </c:strRef>
          </c:tx>
          <c:spPr>
            <a:solidFill>
              <a:schemeClr val="accent1">
                <a:shade val="58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'21.コメディカルとの関係'!$AH$21:$AL$21</c:f>
              <c:strCache>
                <c:ptCount val="5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  <c:pt idx="4">
                  <c:v>全体</c:v>
                </c:pt>
              </c:strCache>
            </c:strRef>
          </c:cat>
          <c:val>
            <c:numRef>
              <c:f>'21.コメディカルとの関係'!$AH$22:$AL$22</c:f>
              <c:numCache>
                <c:formatCode>General</c:formatCode>
                <c:ptCount val="5"/>
                <c:pt idx="0">
                  <c:v>3</c:v>
                </c:pt>
                <c:pt idx="1">
                  <c:v>0</c:v>
                </c:pt>
                <c:pt idx="2">
                  <c:v>0</c:v>
                </c:pt>
                <c:pt idx="3">
                  <c:v>3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91-42B3-BA26-E9E9431EA508}"/>
            </c:ext>
          </c:extLst>
        </c:ser>
        <c:ser>
          <c:idx val="1"/>
          <c:order val="1"/>
          <c:tx>
            <c:strRef>
              <c:f>'21.コメディカルとの関係'!$AG$23</c:f>
              <c:strCache>
                <c:ptCount val="1"/>
                <c:pt idx="0">
                  <c:v>満足</c:v>
                </c:pt>
              </c:strCache>
            </c:strRef>
          </c:tx>
          <c:spPr>
            <a:solidFill>
              <a:schemeClr val="accent1">
                <a:shade val="86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'21.コメディカルとの関係'!$AH$21:$AL$21</c:f>
              <c:strCache>
                <c:ptCount val="5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  <c:pt idx="4">
                  <c:v>全体</c:v>
                </c:pt>
              </c:strCache>
            </c:strRef>
          </c:cat>
          <c:val>
            <c:numRef>
              <c:f>'21.コメディカルとの関係'!$AH$23:$AL$23</c:f>
              <c:numCache>
                <c:formatCode>General</c:formatCode>
                <c:ptCount val="5"/>
                <c:pt idx="0">
                  <c:v>10</c:v>
                </c:pt>
                <c:pt idx="1">
                  <c:v>12</c:v>
                </c:pt>
                <c:pt idx="2">
                  <c:v>15</c:v>
                </c:pt>
                <c:pt idx="3">
                  <c:v>1</c:v>
                </c:pt>
                <c:pt idx="4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491-42B3-BA26-E9E9431EA508}"/>
            </c:ext>
          </c:extLst>
        </c:ser>
        <c:ser>
          <c:idx val="2"/>
          <c:order val="2"/>
          <c:tx>
            <c:strRef>
              <c:f>'21.コメディカルとの関係'!$AG$24</c:f>
              <c:strCache>
                <c:ptCount val="1"/>
                <c:pt idx="0">
                  <c:v>少し不満</c:v>
                </c:pt>
              </c:strCache>
            </c:strRef>
          </c:tx>
          <c:spPr>
            <a:solidFill>
              <a:schemeClr val="accent1">
                <a:tint val="86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'21.コメディカルとの関係'!$AH$21:$AL$21</c:f>
              <c:strCache>
                <c:ptCount val="5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  <c:pt idx="4">
                  <c:v>全体</c:v>
                </c:pt>
              </c:strCache>
            </c:strRef>
          </c:cat>
          <c:val>
            <c:numRef>
              <c:f>'21.コメディカルとの関係'!$AH$24:$AL$24</c:f>
              <c:numCache>
                <c:formatCode>General</c:formatCode>
                <c:ptCount val="5"/>
                <c:pt idx="0">
                  <c:v>1</c:v>
                </c:pt>
                <c:pt idx="1">
                  <c:v>3</c:v>
                </c:pt>
                <c:pt idx="2">
                  <c:v>8</c:v>
                </c:pt>
                <c:pt idx="3">
                  <c:v>0</c:v>
                </c:pt>
                <c:pt idx="4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491-42B3-BA26-E9E9431EA508}"/>
            </c:ext>
          </c:extLst>
        </c:ser>
        <c:ser>
          <c:idx val="3"/>
          <c:order val="3"/>
          <c:tx>
            <c:strRef>
              <c:f>'21.コメディカルとの関係'!$AG$25</c:f>
              <c:strCache>
                <c:ptCount val="1"/>
                <c:pt idx="0">
                  <c:v>不満が多い</c:v>
                </c:pt>
              </c:strCache>
            </c:strRef>
          </c:tx>
          <c:spPr>
            <a:solidFill>
              <a:schemeClr val="accent1">
                <a:tint val="58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'21.コメディカルとの関係'!$AH$21:$AL$21</c:f>
              <c:strCache>
                <c:ptCount val="5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  <c:pt idx="4">
                  <c:v>全体</c:v>
                </c:pt>
              </c:strCache>
            </c:strRef>
          </c:cat>
          <c:val>
            <c:numRef>
              <c:f>'21.コメディカルとの関係'!$AH$25:$AL$25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491-42B3-BA26-E9E9431EA5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81535728"/>
        <c:axId val="2081543632"/>
        <c:axId val="0"/>
      </c:bar3DChart>
      <c:catAx>
        <c:axId val="2081535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081543632"/>
        <c:crosses val="autoZero"/>
        <c:auto val="1"/>
        <c:lblAlgn val="ctr"/>
        <c:lblOffset val="100"/>
        <c:noMultiLvlLbl val="0"/>
      </c:catAx>
      <c:valAx>
        <c:axId val="2081543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081535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3200" b="1"/>
              <a:t>ハラスメント経験（見聞含む）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7930737616080538E-2"/>
          <c:y val="0.16322780428274533"/>
          <c:w val="0.8877718780172138"/>
          <c:h val="0.56941385700870117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'22.ハラスメントの有無'!$AG$29</c:f>
              <c:strCache>
                <c:ptCount val="1"/>
                <c:pt idx="0">
                  <c:v>経験する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'22.ハラスメントの有無'!$AH$28:$AM$28</c:f>
              <c:strCache>
                <c:ptCount val="5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  <c:pt idx="4">
                  <c:v>全体</c:v>
                </c:pt>
              </c:strCache>
            </c:strRef>
          </c:cat>
          <c:val>
            <c:numRef>
              <c:f>'22.ハラスメントの有無'!$AH$29:$AM$29</c:f>
              <c:numCache>
                <c:formatCode>General</c:formatCode>
                <c:ptCount val="5"/>
                <c:pt idx="0">
                  <c:v>2</c:v>
                </c:pt>
                <c:pt idx="1">
                  <c:v>3</c:v>
                </c:pt>
                <c:pt idx="2">
                  <c:v>6</c:v>
                </c:pt>
                <c:pt idx="3">
                  <c:v>2</c:v>
                </c:pt>
                <c:pt idx="4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B8-47D3-9A3B-3563B0A8A904}"/>
            </c:ext>
          </c:extLst>
        </c:ser>
        <c:ser>
          <c:idx val="1"/>
          <c:order val="1"/>
          <c:tx>
            <c:strRef>
              <c:f>'22.ハラスメントの有無'!$AG$30</c:f>
              <c:strCache>
                <c:ptCount val="1"/>
                <c:pt idx="0">
                  <c:v>経験なし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'22.ハラスメントの有無'!$AH$28:$AM$28</c:f>
              <c:strCache>
                <c:ptCount val="5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  <c:pt idx="4">
                  <c:v>全体</c:v>
                </c:pt>
              </c:strCache>
            </c:strRef>
          </c:cat>
          <c:val>
            <c:numRef>
              <c:f>'22.ハラスメントの有無'!$AH$30:$AM$30</c:f>
              <c:numCache>
                <c:formatCode>General</c:formatCode>
                <c:ptCount val="5"/>
                <c:pt idx="0">
                  <c:v>12</c:v>
                </c:pt>
                <c:pt idx="1">
                  <c:v>12</c:v>
                </c:pt>
                <c:pt idx="2">
                  <c:v>18</c:v>
                </c:pt>
                <c:pt idx="3">
                  <c:v>2</c:v>
                </c:pt>
                <c:pt idx="4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DB8-47D3-9A3B-3563B0A8A9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81593552"/>
        <c:axId val="2081595216"/>
        <c:axId val="0"/>
      </c:bar3DChart>
      <c:catAx>
        <c:axId val="2081593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081595216"/>
        <c:crosses val="autoZero"/>
        <c:auto val="1"/>
        <c:lblAlgn val="ctr"/>
        <c:lblOffset val="100"/>
        <c:noMultiLvlLbl val="0"/>
      </c:catAx>
      <c:valAx>
        <c:axId val="2081595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081593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3200" b="1"/>
              <a:t>ハラスメントの対象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'23.具体的に'!$AF$22</c:f>
              <c:strCache>
                <c:ptCount val="1"/>
                <c:pt idx="0">
                  <c:v>上司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'23.具体的に'!$AG$21:$AK$21</c:f>
              <c:strCache>
                <c:ptCount val="5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  <c:pt idx="4">
                  <c:v>全体</c:v>
                </c:pt>
              </c:strCache>
            </c:strRef>
          </c:cat>
          <c:val>
            <c:numRef>
              <c:f>'23.具体的に'!$AG$22:$AK$22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03-4B15-99C9-79B6625A25F5}"/>
            </c:ext>
          </c:extLst>
        </c:ser>
        <c:ser>
          <c:idx val="1"/>
          <c:order val="1"/>
          <c:tx>
            <c:strRef>
              <c:f>'23.具体的に'!$AF$23</c:f>
              <c:strCache>
                <c:ptCount val="1"/>
                <c:pt idx="0">
                  <c:v>同僚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'23.具体的に'!$AG$21:$AK$21</c:f>
              <c:strCache>
                <c:ptCount val="5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  <c:pt idx="4">
                  <c:v>全体</c:v>
                </c:pt>
              </c:strCache>
            </c:strRef>
          </c:cat>
          <c:val>
            <c:numRef>
              <c:f>'23.具体的に'!$AG$23:$AK$23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0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503-4B15-99C9-79B6625A25F5}"/>
            </c:ext>
          </c:extLst>
        </c:ser>
        <c:ser>
          <c:idx val="2"/>
          <c:order val="2"/>
          <c:tx>
            <c:strRef>
              <c:f>'23.具体的に'!$AF$24</c:f>
              <c:strCache>
                <c:ptCount val="1"/>
                <c:pt idx="0">
                  <c:v>部下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'23.具体的に'!$AG$21:$AK$21</c:f>
              <c:strCache>
                <c:ptCount val="5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  <c:pt idx="4">
                  <c:v>全体</c:v>
                </c:pt>
              </c:strCache>
            </c:strRef>
          </c:cat>
          <c:val>
            <c:numRef>
              <c:f>'23.具体的に'!$AG$24:$AK$24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3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503-4B15-99C9-79B6625A25F5}"/>
            </c:ext>
          </c:extLst>
        </c:ser>
        <c:ser>
          <c:idx val="3"/>
          <c:order val="3"/>
          <c:tx>
            <c:strRef>
              <c:f>'23.具体的に'!$AF$25</c:f>
              <c:strCache>
                <c:ptCount val="1"/>
                <c:pt idx="0">
                  <c:v>コメディカル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'23.具体的に'!$AG$21:$AK$21</c:f>
              <c:strCache>
                <c:ptCount val="5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  <c:pt idx="4">
                  <c:v>全体</c:v>
                </c:pt>
              </c:strCache>
            </c:strRef>
          </c:cat>
          <c:val>
            <c:numRef>
              <c:f>'23.具体的に'!$AG$25:$AK$25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3</c:v>
                </c:pt>
                <c:pt idx="3">
                  <c:v>1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503-4B15-99C9-79B6625A25F5}"/>
            </c:ext>
          </c:extLst>
        </c:ser>
        <c:ser>
          <c:idx val="4"/>
          <c:order val="4"/>
          <c:tx>
            <c:strRef>
              <c:f>'23.具体的に'!$AF$26</c:f>
              <c:strCache>
                <c:ptCount val="1"/>
                <c:pt idx="0">
                  <c:v>患者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'23.具体的に'!$AG$21:$AK$21</c:f>
              <c:strCache>
                <c:ptCount val="5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  <c:pt idx="4">
                  <c:v>全体</c:v>
                </c:pt>
              </c:strCache>
            </c:strRef>
          </c:cat>
          <c:val>
            <c:numRef>
              <c:f>'23.具体的に'!$AG$26:$AK$26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503-4B15-99C9-79B6625A25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81595632"/>
        <c:axId val="2081599376"/>
        <c:axId val="0"/>
      </c:bar3DChart>
      <c:catAx>
        <c:axId val="2081595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081599376"/>
        <c:crosses val="autoZero"/>
        <c:auto val="1"/>
        <c:lblAlgn val="ctr"/>
        <c:lblOffset val="100"/>
        <c:noMultiLvlLbl val="0"/>
      </c:catAx>
      <c:valAx>
        <c:axId val="2081599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081595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7968926543736443E-2"/>
          <c:y val="0.91321112575656205"/>
          <c:w val="0.84873181790250352"/>
          <c:h val="7.45596641813980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3200"/>
              <a:t>勤務環境全般評価</a:t>
            </a:r>
            <a:endParaRPr lang="ja-JP" sz="32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'24.勤務環境'!$AG$22</c:f>
              <c:strCache>
                <c:ptCount val="1"/>
                <c:pt idx="0">
                  <c:v>劣悪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cat>
            <c:strRef>
              <c:f>'24.勤務環境'!$AH$21:$AL$21</c:f>
              <c:strCache>
                <c:ptCount val="5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  <c:pt idx="4">
                  <c:v>全体</c:v>
                </c:pt>
              </c:strCache>
            </c:strRef>
          </c:cat>
          <c:val>
            <c:numRef>
              <c:f>'24.勤務環境'!$AH$22:$AL$22</c:f>
              <c:numCache>
                <c:formatCode>General</c:formatCode>
                <c:ptCount val="5"/>
                <c:pt idx="0">
                  <c:v>1</c:v>
                </c:pt>
                <c:pt idx="1">
                  <c:v>0</c:v>
                </c:pt>
                <c:pt idx="2">
                  <c:v>2</c:v>
                </c:pt>
                <c:pt idx="3">
                  <c:v>0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DC-481C-A85F-6724604100BC}"/>
            </c:ext>
          </c:extLst>
        </c:ser>
        <c:ser>
          <c:idx val="1"/>
          <c:order val="1"/>
          <c:tx>
            <c:strRef>
              <c:f>'24.勤務環境'!$AG$23</c:f>
              <c:strCache>
                <c:ptCount val="1"/>
                <c:pt idx="0">
                  <c:v>まずまず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cat>
            <c:strRef>
              <c:f>'24.勤務環境'!$AH$21:$AL$21</c:f>
              <c:strCache>
                <c:ptCount val="5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  <c:pt idx="4">
                  <c:v>全体</c:v>
                </c:pt>
              </c:strCache>
            </c:strRef>
          </c:cat>
          <c:val>
            <c:numRef>
              <c:f>'24.勤務環境'!$AH$23:$AL$23</c:f>
              <c:numCache>
                <c:formatCode>General</c:formatCode>
                <c:ptCount val="5"/>
                <c:pt idx="0">
                  <c:v>11</c:v>
                </c:pt>
                <c:pt idx="1">
                  <c:v>9</c:v>
                </c:pt>
                <c:pt idx="2">
                  <c:v>20</c:v>
                </c:pt>
                <c:pt idx="3">
                  <c:v>3</c:v>
                </c:pt>
                <c:pt idx="4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BDC-481C-A85F-6724604100BC}"/>
            </c:ext>
          </c:extLst>
        </c:ser>
        <c:ser>
          <c:idx val="2"/>
          <c:order val="2"/>
          <c:tx>
            <c:strRef>
              <c:f>'24.勤務環境'!$AG$24</c:f>
              <c:strCache>
                <c:ptCount val="1"/>
                <c:pt idx="0">
                  <c:v>満足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cat>
            <c:strRef>
              <c:f>'24.勤務環境'!$AH$21:$AL$21</c:f>
              <c:strCache>
                <c:ptCount val="5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  <c:pt idx="4">
                  <c:v>全体</c:v>
                </c:pt>
              </c:strCache>
            </c:strRef>
          </c:cat>
          <c:val>
            <c:numRef>
              <c:f>'24.勤務環境'!$AH$24:$AL$24</c:f>
              <c:numCache>
                <c:formatCode>General</c:formatCode>
                <c:ptCount val="5"/>
                <c:pt idx="0">
                  <c:v>2</c:v>
                </c:pt>
                <c:pt idx="1">
                  <c:v>6</c:v>
                </c:pt>
                <c:pt idx="2">
                  <c:v>2</c:v>
                </c:pt>
                <c:pt idx="3">
                  <c:v>1</c:v>
                </c:pt>
                <c:pt idx="4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BDC-481C-A85F-6724604100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81550288"/>
        <c:axId val="2081544464"/>
        <c:axId val="0"/>
      </c:bar3DChart>
      <c:catAx>
        <c:axId val="2081550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081544464"/>
        <c:crosses val="autoZero"/>
        <c:auto val="1"/>
        <c:lblAlgn val="ctr"/>
        <c:lblOffset val="100"/>
        <c:noMultiLvlLbl val="0"/>
      </c:catAx>
      <c:valAx>
        <c:axId val="2081544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081550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ja-JP"/>
              <a:t>診療科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Sheet1!$H$60:$H$62</c:f>
              <c:strCache>
                <c:ptCount val="3"/>
                <c:pt idx="0">
                  <c:v>外科系</c:v>
                </c:pt>
                <c:pt idx="1">
                  <c:v>内科系</c:v>
                </c:pt>
                <c:pt idx="2">
                  <c:v>その他</c:v>
                </c:pt>
              </c:strCache>
            </c:strRef>
          </c:cat>
          <c:val>
            <c:numRef>
              <c:f>Sheet1!$I$60:$I$62</c:f>
              <c:numCache>
                <c:formatCode>General</c:formatCode>
                <c:ptCount val="3"/>
                <c:pt idx="0">
                  <c:v>18</c:v>
                </c:pt>
                <c:pt idx="1">
                  <c:v>28</c:v>
                </c:pt>
                <c:pt idx="2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99-4D08-98D6-265542CE91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965943424"/>
        <c:axId val="1965945920"/>
      </c:barChart>
      <c:catAx>
        <c:axId val="1965943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965945920"/>
        <c:crosses val="autoZero"/>
        <c:auto val="1"/>
        <c:lblAlgn val="ctr"/>
        <c:lblOffset val="100"/>
        <c:noMultiLvlLbl val="0"/>
      </c:catAx>
      <c:valAx>
        <c:axId val="1965945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965943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3200" b="1"/>
              <a:t>近年の医師労働環境評価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'25.医師労務環境'!$AG$22</c:f>
              <c:strCache>
                <c:ptCount val="1"/>
                <c:pt idx="0">
                  <c:v>とても悪い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'25.医師労務環境'!$AH$21:$AL$21</c:f>
              <c:strCache>
                <c:ptCount val="5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  <c:pt idx="4">
                  <c:v>全体</c:v>
                </c:pt>
              </c:strCache>
            </c:strRef>
          </c:cat>
          <c:val>
            <c:numRef>
              <c:f>'25.医師労務環境'!$AH$22:$AL$22</c:f>
              <c:numCache>
                <c:formatCode>General</c:formatCode>
                <c:ptCount val="5"/>
                <c:pt idx="0">
                  <c:v>2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DE-4E19-A4C7-C8297752D299}"/>
            </c:ext>
          </c:extLst>
        </c:ser>
        <c:ser>
          <c:idx val="1"/>
          <c:order val="1"/>
          <c:tx>
            <c:strRef>
              <c:f>'25.医師労務環境'!$AG$23</c:f>
              <c:strCache>
                <c:ptCount val="1"/>
                <c:pt idx="0">
                  <c:v>悪い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'25.医師労務環境'!$AH$21:$AL$21</c:f>
              <c:strCache>
                <c:ptCount val="5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  <c:pt idx="4">
                  <c:v>全体</c:v>
                </c:pt>
              </c:strCache>
            </c:strRef>
          </c:cat>
          <c:val>
            <c:numRef>
              <c:f>'25.医師労務環境'!$AH$23:$AL$23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5</c:v>
                </c:pt>
                <c:pt idx="3">
                  <c:v>0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DE-4E19-A4C7-C8297752D299}"/>
            </c:ext>
          </c:extLst>
        </c:ser>
        <c:ser>
          <c:idx val="2"/>
          <c:order val="2"/>
          <c:tx>
            <c:strRef>
              <c:f>'25.医師労務環境'!$AG$24</c:f>
              <c:strCache>
                <c:ptCount val="1"/>
                <c:pt idx="0">
                  <c:v>まずまず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'25.医師労務環境'!$AH$21:$AL$21</c:f>
              <c:strCache>
                <c:ptCount val="5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  <c:pt idx="4">
                  <c:v>全体</c:v>
                </c:pt>
              </c:strCache>
            </c:strRef>
          </c:cat>
          <c:val>
            <c:numRef>
              <c:f>'25.医師労務環境'!$AH$24:$AL$24</c:f>
              <c:numCache>
                <c:formatCode>General</c:formatCode>
                <c:ptCount val="5"/>
                <c:pt idx="0">
                  <c:v>8</c:v>
                </c:pt>
                <c:pt idx="1">
                  <c:v>13</c:v>
                </c:pt>
                <c:pt idx="2">
                  <c:v>13</c:v>
                </c:pt>
                <c:pt idx="3">
                  <c:v>2</c:v>
                </c:pt>
                <c:pt idx="4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ADE-4E19-A4C7-C8297752D299}"/>
            </c:ext>
          </c:extLst>
        </c:ser>
        <c:ser>
          <c:idx val="3"/>
          <c:order val="3"/>
          <c:tx>
            <c:strRef>
              <c:f>'25.医師労務環境'!$AG$25</c:f>
              <c:strCache>
                <c:ptCount val="1"/>
                <c:pt idx="0">
                  <c:v>良い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'25.医師労務環境'!$AH$21:$AL$21</c:f>
              <c:strCache>
                <c:ptCount val="5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  <c:pt idx="4">
                  <c:v>全体</c:v>
                </c:pt>
              </c:strCache>
            </c:strRef>
          </c:cat>
          <c:val>
            <c:numRef>
              <c:f>'25.医師労務環境'!$AH$25:$AL$25</c:f>
              <c:numCache>
                <c:formatCode>General</c:formatCode>
                <c:ptCount val="5"/>
                <c:pt idx="0">
                  <c:v>3</c:v>
                </c:pt>
                <c:pt idx="1">
                  <c:v>1</c:v>
                </c:pt>
                <c:pt idx="2">
                  <c:v>4</c:v>
                </c:pt>
                <c:pt idx="3">
                  <c:v>2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ADE-4E19-A4C7-C8297752D2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46071024"/>
        <c:axId val="1346073104"/>
        <c:axId val="0"/>
      </c:bar3DChart>
      <c:catAx>
        <c:axId val="1346071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346073104"/>
        <c:crosses val="autoZero"/>
        <c:auto val="1"/>
        <c:lblAlgn val="ctr"/>
        <c:lblOffset val="100"/>
        <c:noMultiLvlLbl val="0"/>
      </c:catAx>
      <c:valAx>
        <c:axId val="1346073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346071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3200" b="1"/>
              <a:t>外勤について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'26.外勤'!$AG$22</c:f>
              <c:strCache>
                <c:ptCount val="1"/>
                <c:pt idx="0">
                  <c:v>したくない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'26.外勤'!$AH$21:$AL$21</c:f>
              <c:strCache>
                <c:ptCount val="5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  <c:pt idx="4">
                  <c:v>全体</c:v>
                </c:pt>
              </c:strCache>
            </c:strRef>
          </c:cat>
          <c:val>
            <c:numRef>
              <c:f>'26.外勤'!$AH$22:$AL$22</c:f>
              <c:numCache>
                <c:formatCode>General</c:formatCode>
                <c:ptCount val="5"/>
                <c:pt idx="0">
                  <c:v>1</c:v>
                </c:pt>
                <c:pt idx="1">
                  <c:v>4</c:v>
                </c:pt>
                <c:pt idx="2">
                  <c:v>3</c:v>
                </c:pt>
                <c:pt idx="3">
                  <c:v>1</c:v>
                </c:pt>
                <c:pt idx="4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74-42DD-99BC-34108740A17B}"/>
            </c:ext>
          </c:extLst>
        </c:ser>
        <c:ser>
          <c:idx val="1"/>
          <c:order val="1"/>
          <c:tx>
            <c:strRef>
              <c:f>'26.外勤'!$AG$23</c:f>
              <c:strCache>
                <c:ptCount val="1"/>
                <c:pt idx="0">
                  <c:v>できればしたくない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'26.外勤'!$AH$21:$AL$21</c:f>
              <c:strCache>
                <c:ptCount val="5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  <c:pt idx="4">
                  <c:v>全体</c:v>
                </c:pt>
              </c:strCache>
            </c:strRef>
          </c:cat>
          <c:val>
            <c:numRef>
              <c:f>'26.外勤'!$AH$23:$AL$23</c:f>
              <c:numCache>
                <c:formatCode>General</c:formatCode>
                <c:ptCount val="5"/>
                <c:pt idx="0">
                  <c:v>6</c:v>
                </c:pt>
                <c:pt idx="1">
                  <c:v>4</c:v>
                </c:pt>
                <c:pt idx="2">
                  <c:v>15</c:v>
                </c:pt>
                <c:pt idx="3">
                  <c:v>3</c:v>
                </c:pt>
                <c:pt idx="4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C74-42DD-99BC-34108740A17B}"/>
            </c:ext>
          </c:extLst>
        </c:ser>
        <c:ser>
          <c:idx val="2"/>
          <c:order val="2"/>
          <c:tx>
            <c:strRef>
              <c:f>'26.外勤'!$AG$24</c:f>
              <c:strCache>
                <c:ptCount val="1"/>
                <c:pt idx="0">
                  <c:v>したい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'26.外勤'!$AH$21:$AL$21</c:f>
              <c:strCache>
                <c:ptCount val="5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  <c:pt idx="4">
                  <c:v>全体</c:v>
                </c:pt>
              </c:strCache>
            </c:strRef>
          </c:cat>
          <c:val>
            <c:numRef>
              <c:f>'26.外勤'!$AH$24:$AL$24</c:f>
              <c:numCache>
                <c:formatCode>General</c:formatCode>
                <c:ptCount val="5"/>
                <c:pt idx="0">
                  <c:v>6</c:v>
                </c:pt>
                <c:pt idx="1">
                  <c:v>6</c:v>
                </c:pt>
                <c:pt idx="2">
                  <c:v>4</c:v>
                </c:pt>
                <c:pt idx="3">
                  <c:v>0</c:v>
                </c:pt>
                <c:pt idx="4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C74-42DD-99BC-34108740A17B}"/>
            </c:ext>
          </c:extLst>
        </c:ser>
        <c:ser>
          <c:idx val="3"/>
          <c:order val="3"/>
          <c:tx>
            <c:strRef>
              <c:f>'26.外勤'!$AG$25</c:f>
              <c:strCache>
                <c:ptCount val="1"/>
                <c:pt idx="0">
                  <c:v>もっとしたい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'26.外勤'!$AH$21:$AL$21</c:f>
              <c:strCache>
                <c:ptCount val="5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  <c:pt idx="4">
                  <c:v>全体</c:v>
                </c:pt>
              </c:strCache>
            </c:strRef>
          </c:cat>
          <c:val>
            <c:numRef>
              <c:f>'26.外勤'!$AH$25:$AL$25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0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C74-42DD-99BC-34108740A1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17784704"/>
        <c:axId val="2017783872"/>
        <c:axId val="0"/>
      </c:bar3DChart>
      <c:catAx>
        <c:axId val="2017784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017783872"/>
        <c:crosses val="autoZero"/>
        <c:auto val="1"/>
        <c:lblAlgn val="ctr"/>
        <c:lblOffset val="100"/>
        <c:noMultiLvlLbl val="0"/>
      </c:catAx>
      <c:valAx>
        <c:axId val="2017783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017784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3200" b="1"/>
              <a:t>外勤の給与・謝金額についての評価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'27.外勤の給与・謝金'!$AG$22</c:f>
              <c:strCache>
                <c:ptCount val="1"/>
                <c:pt idx="0">
                  <c:v>少ない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'27.外勤の給与・謝金'!$AH$21:$AL$21</c:f>
              <c:strCache>
                <c:ptCount val="5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  <c:pt idx="4">
                  <c:v>全体</c:v>
                </c:pt>
              </c:strCache>
            </c:strRef>
          </c:cat>
          <c:val>
            <c:numRef>
              <c:f>'27.外勤の給与・謝金'!$AH$22:$AL$22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5</c:v>
                </c:pt>
                <c:pt idx="3">
                  <c:v>0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E2-420A-BD8C-9EBB916F7B37}"/>
            </c:ext>
          </c:extLst>
        </c:ser>
        <c:ser>
          <c:idx val="1"/>
          <c:order val="1"/>
          <c:tx>
            <c:strRef>
              <c:f>'27.外勤の給与・謝金'!$AG$23</c:f>
              <c:strCache>
                <c:ptCount val="1"/>
                <c:pt idx="0">
                  <c:v>それなり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'27.外勤の給与・謝金'!$AH$21:$AL$21</c:f>
              <c:strCache>
                <c:ptCount val="5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  <c:pt idx="4">
                  <c:v>全体</c:v>
                </c:pt>
              </c:strCache>
            </c:strRef>
          </c:cat>
          <c:val>
            <c:numRef>
              <c:f>'27.外勤の給与・謝金'!$AH$23:$AL$23</c:f>
              <c:numCache>
                <c:formatCode>General</c:formatCode>
                <c:ptCount val="5"/>
                <c:pt idx="0">
                  <c:v>9</c:v>
                </c:pt>
                <c:pt idx="1">
                  <c:v>9</c:v>
                </c:pt>
                <c:pt idx="2">
                  <c:v>12</c:v>
                </c:pt>
                <c:pt idx="3">
                  <c:v>2</c:v>
                </c:pt>
                <c:pt idx="4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E2-420A-BD8C-9EBB916F7B37}"/>
            </c:ext>
          </c:extLst>
        </c:ser>
        <c:ser>
          <c:idx val="2"/>
          <c:order val="2"/>
          <c:tx>
            <c:strRef>
              <c:f>'27.外勤の給与・謝金'!$AG$24</c:f>
              <c:strCache>
                <c:ptCount val="1"/>
                <c:pt idx="0">
                  <c:v>多い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'27.外勤の給与・謝金'!$AH$21:$AL$21</c:f>
              <c:strCache>
                <c:ptCount val="5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  <c:pt idx="4">
                  <c:v>全体</c:v>
                </c:pt>
              </c:strCache>
            </c:strRef>
          </c:cat>
          <c:val>
            <c:numRef>
              <c:f>'27.外勤の給与・謝金'!$AH$24:$AL$24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0E2-420A-BD8C-9EBB916F7B37}"/>
            </c:ext>
          </c:extLst>
        </c:ser>
        <c:ser>
          <c:idx val="3"/>
          <c:order val="3"/>
          <c:tx>
            <c:strRef>
              <c:f>'27.外勤の給与・謝金'!$AG$25</c:f>
              <c:strCache>
                <c:ptCount val="1"/>
                <c:pt idx="0">
                  <c:v>未回答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'27.外勤の給与・謝金'!$AH$21:$AL$21</c:f>
              <c:strCache>
                <c:ptCount val="5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  <c:pt idx="4">
                  <c:v>全体</c:v>
                </c:pt>
              </c:strCache>
            </c:strRef>
          </c:cat>
          <c:val>
            <c:numRef>
              <c:f>'27.外勤の給与・謝金'!$AH$25:$AL$25</c:f>
              <c:numCache>
                <c:formatCode>General</c:formatCode>
                <c:ptCount val="5"/>
                <c:pt idx="0">
                  <c:v>3</c:v>
                </c:pt>
                <c:pt idx="1">
                  <c:v>4</c:v>
                </c:pt>
                <c:pt idx="2">
                  <c:v>6</c:v>
                </c:pt>
                <c:pt idx="3">
                  <c:v>1</c:v>
                </c:pt>
                <c:pt idx="4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0E2-420A-BD8C-9EBB916F7B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81589392"/>
        <c:axId val="2081590224"/>
        <c:axId val="0"/>
      </c:bar3DChart>
      <c:catAx>
        <c:axId val="2081589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081590224"/>
        <c:crosses val="autoZero"/>
        <c:auto val="1"/>
        <c:lblAlgn val="ctr"/>
        <c:lblOffset val="100"/>
        <c:noMultiLvlLbl val="0"/>
      </c:catAx>
      <c:valAx>
        <c:axId val="2081590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081589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3200" b="1"/>
              <a:t>外勤を時間外労働時間に含むことについて</a:t>
            </a:r>
          </a:p>
        </c:rich>
      </c:tx>
      <c:layout>
        <c:manualLayout>
          <c:xMode val="edge"/>
          <c:yMode val="edge"/>
          <c:x val="0.16145354336883955"/>
          <c:y val="9.840098400984010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3459213641361255E-2"/>
          <c:y val="0.16237519998130354"/>
          <c:w val="0.89289622151037817"/>
          <c:h val="0.55954844249481284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'28.外勤 労働上限規制'!$AG$22</c:f>
              <c:strCache>
                <c:ptCount val="1"/>
                <c:pt idx="0">
                  <c:v>当然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'28.外勤 労働上限規制'!$AH$21:$AM$21</c:f>
              <c:strCache>
                <c:ptCount val="5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  <c:pt idx="4">
                  <c:v>全体</c:v>
                </c:pt>
              </c:strCache>
            </c:strRef>
          </c:cat>
          <c:val>
            <c:numRef>
              <c:f>'28.外勤 労働上限規制'!$AH$22:$AM$22</c:f>
              <c:numCache>
                <c:formatCode>General</c:formatCode>
                <c:ptCount val="5"/>
                <c:pt idx="0">
                  <c:v>7</c:v>
                </c:pt>
                <c:pt idx="1">
                  <c:v>7</c:v>
                </c:pt>
                <c:pt idx="2">
                  <c:v>12</c:v>
                </c:pt>
                <c:pt idx="3">
                  <c:v>3</c:v>
                </c:pt>
                <c:pt idx="4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8F-4CCA-A3DD-167ECA9037BF}"/>
            </c:ext>
          </c:extLst>
        </c:ser>
        <c:ser>
          <c:idx val="1"/>
          <c:order val="1"/>
          <c:tx>
            <c:strRef>
              <c:f>'28.外勤 労働上限規制'!$AG$23</c:f>
              <c:strCache>
                <c:ptCount val="1"/>
                <c:pt idx="0">
                  <c:v>おかしい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'28.外勤 労働上限規制'!$AH$21:$AM$21</c:f>
              <c:strCache>
                <c:ptCount val="5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  <c:pt idx="4">
                  <c:v>全体</c:v>
                </c:pt>
              </c:strCache>
            </c:strRef>
          </c:cat>
          <c:val>
            <c:numRef>
              <c:f>'28.外勤 労働上限規制'!$AH$23:$AM$23</c:f>
              <c:numCache>
                <c:formatCode>General</c:formatCode>
                <c:ptCount val="5"/>
                <c:pt idx="0">
                  <c:v>5</c:v>
                </c:pt>
                <c:pt idx="1">
                  <c:v>5</c:v>
                </c:pt>
                <c:pt idx="2">
                  <c:v>11</c:v>
                </c:pt>
                <c:pt idx="3">
                  <c:v>1</c:v>
                </c:pt>
                <c:pt idx="4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8F-4CCA-A3DD-167ECA9037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17784288"/>
        <c:axId val="2017785952"/>
        <c:axId val="0"/>
      </c:bar3DChart>
      <c:catAx>
        <c:axId val="2017784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017785952"/>
        <c:crosses val="autoZero"/>
        <c:auto val="1"/>
        <c:lblAlgn val="ctr"/>
        <c:lblOffset val="100"/>
        <c:noMultiLvlLbl val="0"/>
      </c:catAx>
      <c:valAx>
        <c:axId val="2017785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017784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734174184932597"/>
          <c:y val="0.87970040523290838"/>
          <c:w val="0.297107225280556"/>
          <c:h val="7.38605298632122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ja-JP" altLang="en-US" sz="3200" b="1" dirty="0"/>
              <a:t>年代別平均月給金額（円）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Sheet1!$D$3</c:f>
              <c:strCache>
                <c:ptCount val="1"/>
                <c:pt idx="0">
                  <c:v>平均額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Sheet1!$C$4:$C$8</c:f>
              <c:strCache>
                <c:ptCount val="5"/>
                <c:pt idx="0">
                  <c:v>20代</c:v>
                </c:pt>
                <c:pt idx="1">
                  <c:v>30代</c:v>
                </c:pt>
                <c:pt idx="2">
                  <c:v>40代</c:v>
                </c:pt>
                <c:pt idx="3">
                  <c:v>50代</c:v>
                </c:pt>
                <c:pt idx="4">
                  <c:v>60代</c:v>
                </c:pt>
              </c:strCache>
            </c:strRef>
          </c:cat>
          <c:val>
            <c:numRef>
              <c:f>Sheet1!$D$4:$D$8</c:f>
              <c:numCache>
                <c:formatCode>General</c:formatCode>
                <c:ptCount val="5"/>
                <c:pt idx="0">
                  <c:v>747406</c:v>
                </c:pt>
                <c:pt idx="1">
                  <c:v>968760</c:v>
                </c:pt>
                <c:pt idx="2">
                  <c:v>1137306</c:v>
                </c:pt>
                <c:pt idx="3">
                  <c:v>1119385</c:v>
                </c:pt>
                <c:pt idx="4">
                  <c:v>1062054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2A-43A2-9088-A22A4FD621F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49706703"/>
        <c:axId val="249708783"/>
      </c:barChart>
      <c:catAx>
        <c:axId val="2497067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ja-JP"/>
          </a:p>
        </c:txPr>
        <c:crossAx val="249708783"/>
        <c:crosses val="autoZero"/>
        <c:auto val="1"/>
        <c:lblAlgn val="ctr"/>
        <c:lblOffset val="100"/>
        <c:noMultiLvlLbl val="0"/>
      </c:catAx>
      <c:valAx>
        <c:axId val="24970878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497067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ja-JP" altLang="en-US" sz="3200" b="1" dirty="0"/>
              <a:t>世代別平均月給金額（円）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Sheet1!$D$12</c:f>
              <c:strCache>
                <c:ptCount val="1"/>
                <c:pt idx="0">
                  <c:v>平均額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Sheet1!$C$13:$C$17</c:f>
              <c:strCache>
                <c:ptCount val="5"/>
                <c:pt idx="0">
                  <c:v>初期研修医</c:v>
                </c:pt>
                <c:pt idx="1">
                  <c:v>後期研修医</c:v>
                </c:pt>
                <c:pt idx="2">
                  <c:v>専門医</c:v>
                </c:pt>
                <c:pt idx="3">
                  <c:v>医長・部長</c:v>
                </c:pt>
                <c:pt idx="4">
                  <c:v>管理職</c:v>
                </c:pt>
              </c:strCache>
            </c:strRef>
          </c:cat>
          <c:val>
            <c:numRef>
              <c:f>Sheet1!$D$13:$D$17</c:f>
              <c:numCache>
                <c:formatCode>General</c:formatCode>
                <c:ptCount val="5"/>
                <c:pt idx="0">
                  <c:v>466483</c:v>
                </c:pt>
                <c:pt idx="1">
                  <c:v>830551</c:v>
                </c:pt>
                <c:pt idx="2">
                  <c:v>968079</c:v>
                </c:pt>
                <c:pt idx="3">
                  <c:v>1175503</c:v>
                </c:pt>
                <c:pt idx="4">
                  <c:v>1165915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31-485C-91BB-3A0D729C5A0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49708367"/>
        <c:axId val="252972639"/>
      </c:barChart>
      <c:catAx>
        <c:axId val="2497083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ja-JP"/>
          </a:p>
        </c:txPr>
        <c:crossAx val="252972639"/>
        <c:crosses val="autoZero"/>
        <c:auto val="1"/>
        <c:lblAlgn val="ctr"/>
        <c:lblOffset val="100"/>
        <c:noMultiLvlLbl val="0"/>
      </c:catAx>
      <c:valAx>
        <c:axId val="25297263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497083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ja-JP" altLang="en-US" sz="3200" b="1" dirty="0"/>
              <a:t>診療科別平均月給額（円）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Sheet1!$D$19</c:f>
              <c:strCache>
                <c:ptCount val="1"/>
                <c:pt idx="0">
                  <c:v>平均額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Sheet1!$C$20:$C$26</c:f>
              <c:strCache>
                <c:ptCount val="7"/>
                <c:pt idx="0">
                  <c:v>内科系</c:v>
                </c:pt>
                <c:pt idx="1">
                  <c:v>外科系</c:v>
                </c:pt>
                <c:pt idx="2">
                  <c:v>産婦人科</c:v>
                </c:pt>
                <c:pt idx="3">
                  <c:v>小児科</c:v>
                </c:pt>
                <c:pt idx="4">
                  <c:v>麻酔科</c:v>
                </c:pt>
                <c:pt idx="5">
                  <c:v>その他</c:v>
                </c:pt>
                <c:pt idx="6">
                  <c:v>健診</c:v>
                </c:pt>
              </c:strCache>
            </c:strRef>
          </c:cat>
          <c:val>
            <c:numRef>
              <c:f>Sheet1!$D$20:$D$26</c:f>
              <c:numCache>
                <c:formatCode>General</c:formatCode>
                <c:ptCount val="7"/>
                <c:pt idx="0">
                  <c:v>1042591</c:v>
                </c:pt>
                <c:pt idx="1">
                  <c:v>1136804</c:v>
                </c:pt>
                <c:pt idx="2">
                  <c:v>1200306</c:v>
                </c:pt>
                <c:pt idx="3">
                  <c:v>1025902</c:v>
                </c:pt>
                <c:pt idx="4">
                  <c:v>1093673</c:v>
                </c:pt>
                <c:pt idx="5">
                  <c:v>889053</c:v>
                </c:pt>
                <c:pt idx="6">
                  <c:v>970845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F0-4A47-B8F9-32C329BC58B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57841583"/>
        <c:axId val="257833263"/>
      </c:barChart>
      <c:catAx>
        <c:axId val="2578415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ja-JP"/>
          </a:p>
        </c:txPr>
        <c:crossAx val="257833263"/>
        <c:crosses val="autoZero"/>
        <c:auto val="1"/>
        <c:lblAlgn val="ctr"/>
        <c:lblOffset val="100"/>
        <c:noMultiLvlLbl val="0"/>
      </c:catAx>
      <c:valAx>
        <c:axId val="25783326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578415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ja-JP"/>
              <a:t>世代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Sheet1!$H$17:$H$22</c:f>
              <c:strCache>
                <c:ptCount val="6"/>
                <c:pt idx="0">
                  <c:v>管理職</c:v>
                </c:pt>
                <c:pt idx="1">
                  <c:v>医長・部長</c:v>
                </c:pt>
                <c:pt idx="2">
                  <c:v>専門医</c:v>
                </c:pt>
                <c:pt idx="3">
                  <c:v>後期研修医</c:v>
                </c:pt>
                <c:pt idx="4">
                  <c:v>初期研修医</c:v>
                </c:pt>
                <c:pt idx="5">
                  <c:v>未記入</c:v>
                </c:pt>
              </c:strCache>
            </c:strRef>
          </c:cat>
          <c:val>
            <c:numRef>
              <c:f>Sheet1!$I$17:$I$22</c:f>
              <c:numCache>
                <c:formatCode>General</c:formatCode>
                <c:ptCount val="6"/>
                <c:pt idx="0">
                  <c:v>4</c:v>
                </c:pt>
                <c:pt idx="1">
                  <c:v>24</c:v>
                </c:pt>
                <c:pt idx="2">
                  <c:v>16</c:v>
                </c:pt>
                <c:pt idx="3">
                  <c:v>15</c:v>
                </c:pt>
                <c:pt idx="4">
                  <c:v>0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2D-4516-8154-4653C7CAD8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965929280"/>
        <c:axId val="1965942176"/>
      </c:barChart>
      <c:catAx>
        <c:axId val="1965929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965942176"/>
        <c:crosses val="autoZero"/>
        <c:auto val="1"/>
        <c:lblAlgn val="ctr"/>
        <c:lblOffset val="100"/>
        <c:noMultiLvlLbl val="0"/>
      </c:catAx>
      <c:valAx>
        <c:axId val="1965942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965929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/>
              <a:t>性別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2E8-4367-9F1B-E99B9E45C00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2E8-4367-9F1B-E99B9E45C002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2E8-4367-9F1B-E99B9E45C002}"/>
              </c:ext>
            </c:extLst>
          </c:dPt>
          <c:dLbls>
            <c:dLbl>
              <c:idx val="1"/>
              <c:layout>
                <c:manualLayout>
                  <c:x val="-0.15963462374945628"/>
                  <c:y val="-0.1482507082702682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E8-4367-9F1B-E99B9E45C0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Sheet1!$F$3:$H$3</c:f>
              <c:strCache>
                <c:ptCount val="3"/>
                <c:pt idx="0">
                  <c:v>男</c:v>
                </c:pt>
                <c:pt idx="1">
                  <c:v>女</c:v>
                </c:pt>
                <c:pt idx="2">
                  <c:v>未記入</c:v>
                </c:pt>
              </c:strCache>
            </c:strRef>
          </c:cat>
          <c:val>
            <c:numRef>
              <c:f>Sheet1!$F$4:$H$4</c:f>
              <c:numCache>
                <c:formatCode>General</c:formatCode>
                <c:ptCount val="3"/>
                <c:pt idx="0">
                  <c:v>21</c:v>
                </c:pt>
                <c:pt idx="1">
                  <c:v>7</c:v>
                </c:pt>
                <c:pt idx="2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2E8-4367-9F1B-E99B9E45C002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[医師働き方改革アンケート集計作業中.xlsx]Sheet2!ピボットテーブル9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ja-JP"/>
              <a:t>年齢</a:t>
            </a:r>
          </a:p>
        </c:rich>
      </c:tx>
      <c:layout>
        <c:manualLayout>
          <c:xMode val="edge"/>
          <c:yMode val="edge"/>
          <c:x val="0.38761519213947149"/>
          <c:y val="2.21341889562597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Sheet2!$B$3</c:f>
              <c:strCache>
                <c:ptCount val="1"/>
                <c:pt idx="0">
                  <c:v>集計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Sheet2!$A$4:$A$9</c:f>
              <c:strCache>
                <c:ptCount val="6"/>
                <c:pt idx="0">
                  <c:v>20代</c:v>
                </c:pt>
                <c:pt idx="1">
                  <c:v>30代</c:v>
                </c:pt>
                <c:pt idx="2">
                  <c:v>40代</c:v>
                </c:pt>
                <c:pt idx="3">
                  <c:v>50代</c:v>
                </c:pt>
                <c:pt idx="4">
                  <c:v>60代</c:v>
                </c:pt>
                <c:pt idx="5">
                  <c:v>(空白)</c:v>
                </c:pt>
              </c:strCache>
            </c:strRef>
          </c:cat>
          <c:val>
            <c:numRef>
              <c:f>Sheet2!$B$4:$B$9</c:f>
              <c:numCache>
                <c:formatCode>General</c:formatCode>
                <c:ptCount val="6"/>
                <c:pt idx="0">
                  <c:v>9</c:v>
                </c:pt>
                <c:pt idx="1">
                  <c:v>19</c:v>
                </c:pt>
                <c:pt idx="2">
                  <c:v>17</c:v>
                </c:pt>
                <c:pt idx="3">
                  <c:v>11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6F-4C03-AC2B-96A962DF9E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989542128"/>
        <c:axId val="1989550032"/>
      </c:barChart>
      <c:catAx>
        <c:axId val="1989542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989550032"/>
        <c:crosses val="autoZero"/>
        <c:auto val="1"/>
        <c:lblAlgn val="ctr"/>
        <c:lblOffset val="100"/>
        <c:noMultiLvlLbl val="0"/>
      </c:catAx>
      <c:valAx>
        <c:axId val="1989550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989542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Sheet3!$N$5</c:f>
              <c:strCache>
                <c:ptCount val="1"/>
                <c:pt idx="0">
                  <c:v>未回答率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Sheet3!$M$6:$M$10</c:f>
              <c:strCache>
                <c:ptCount val="5"/>
                <c:pt idx="0">
                  <c:v>20代</c:v>
                </c:pt>
                <c:pt idx="1">
                  <c:v>30代</c:v>
                </c:pt>
                <c:pt idx="2">
                  <c:v>40代</c:v>
                </c:pt>
                <c:pt idx="3">
                  <c:v>50代</c:v>
                </c:pt>
                <c:pt idx="4">
                  <c:v>60代</c:v>
                </c:pt>
              </c:strCache>
            </c:strRef>
          </c:cat>
          <c:val>
            <c:numRef>
              <c:f>Sheet3!$N$6:$N$10</c:f>
              <c:numCache>
                <c:formatCode>0%</c:formatCode>
                <c:ptCount val="5"/>
                <c:pt idx="0">
                  <c:v>0.5</c:v>
                </c:pt>
                <c:pt idx="1">
                  <c:v>0.67</c:v>
                </c:pt>
                <c:pt idx="2">
                  <c:v>0.65</c:v>
                </c:pt>
                <c:pt idx="3">
                  <c:v>0.36</c:v>
                </c:pt>
                <c:pt idx="4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30-45FE-ACE0-A9BA0B305AC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696558560"/>
        <c:axId val="1696556896"/>
      </c:barChart>
      <c:catAx>
        <c:axId val="1696558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696556896"/>
        <c:crosses val="autoZero"/>
        <c:auto val="1"/>
        <c:lblAlgn val="ctr"/>
        <c:lblOffset val="100"/>
        <c:noMultiLvlLbl val="0"/>
      </c:catAx>
      <c:valAx>
        <c:axId val="169655689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696558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sz="3200" b="1"/>
              <a:t>働き方改革の理念について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v>賛同</c:v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'4.働き方改革理念'!$AI$21:$AL$21</c:f>
              <c:strCache>
                <c:ptCount val="4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</c:strCache>
            </c:strRef>
          </c:cat>
          <c:val>
            <c:numRef>
              <c:f>'4.働き方改革理念'!$AI$22:$AL$22</c:f>
              <c:numCache>
                <c:formatCode>General</c:formatCode>
                <c:ptCount val="4"/>
                <c:pt idx="0">
                  <c:v>11</c:v>
                </c:pt>
                <c:pt idx="1">
                  <c:v>7</c:v>
                </c:pt>
                <c:pt idx="2">
                  <c:v>15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1B-4863-8CD2-993555C60537}"/>
            </c:ext>
          </c:extLst>
        </c:ser>
        <c:ser>
          <c:idx val="1"/>
          <c:order val="1"/>
          <c:tx>
            <c:v>一部賛同</c:v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'4.働き方改革理念'!$AI$21:$AL$21</c:f>
              <c:strCache>
                <c:ptCount val="4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</c:strCache>
            </c:strRef>
          </c:cat>
          <c:val>
            <c:numRef>
              <c:f>'4.働き方改革理念'!$AI$23:$AL$23</c:f>
              <c:numCache>
                <c:formatCode>General</c:formatCode>
                <c:ptCount val="4"/>
                <c:pt idx="0">
                  <c:v>3</c:v>
                </c:pt>
                <c:pt idx="1">
                  <c:v>8</c:v>
                </c:pt>
                <c:pt idx="2">
                  <c:v>9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1B-4863-8CD2-993555C605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14047199"/>
        <c:axId val="414031807"/>
        <c:axId val="0"/>
      </c:bar3DChart>
      <c:catAx>
        <c:axId val="4140471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414031807"/>
        <c:crosses val="autoZero"/>
        <c:auto val="1"/>
        <c:lblAlgn val="ctr"/>
        <c:lblOffset val="100"/>
        <c:noMultiLvlLbl val="0"/>
      </c:catAx>
      <c:valAx>
        <c:axId val="4140318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414047199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3200" b="1"/>
              <a:t>医師の望ましい時間外労働上限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percentStacked"/>
        <c:varyColors val="0"/>
        <c:ser>
          <c:idx val="1"/>
          <c:order val="0"/>
          <c:tx>
            <c:strRef>
              <c:f>'5.望ましい時間外上限'!$AG$22</c:f>
              <c:strCache>
                <c:ptCount val="1"/>
                <c:pt idx="0">
                  <c:v>40時間/月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'5.望ましい時間外上限'!$AI$21:$AL$21</c:f>
              <c:strCache>
                <c:ptCount val="4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</c:strCache>
            </c:strRef>
          </c:cat>
          <c:val>
            <c:numRef>
              <c:f>'5.望ましい時間外上限'!$AI$22:$AL$22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0A-4394-9E76-BCEE2961A839}"/>
            </c:ext>
          </c:extLst>
        </c:ser>
        <c:ser>
          <c:idx val="2"/>
          <c:order val="1"/>
          <c:tx>
            <c:strRef>
              <c:f>'5.望ましい時間外上限'!$AG$23</c:f>
              <c:strCache>
                <c:ptCount val="1"/>
                <c:pt idx="0">
                  <c:v>60時間/月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'5.望ましい時間外上限'!$AI$21:$AL$21</c:f>
              <c:strCache>
                <c:ptCount val="4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</c:strCache>
            </c:strRef>
          </c:cat>
          <c:val>
            <c:numRef>
              <c:f>'5.望ましい時間外上限'!$AI$23:$AL$23</c:f>
              <c:numCache>
                <c:formatCode>General</c:formatCode>
                <c:ptCount val="4"/>
                <c:pt idx="0">
                  <c:v>6</c:v>
                </c:pt>
                <c:pt idx="1">
                  <c:v>8</c:v>
                </c:pt>
                <c:pt idx="2">
                  <c:v>18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30A-4394-9E76-BCEE2961A839}"/>
            </c:ext>
          </c:extLst>
        </c:ser>
        <c:ser>
          <c:idx val="3"/>
          <c:order val="2"/>
          <c:tx>
            <c:strRef>
              <c:f>'5.望ましい時間外上限'!$AG$24</c:f>
              <c:strCache>
                <c:ptCount val="1"/>
                <c:pt idx="0">
                  <c:v>80時間/月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'5.望ましい時間外上限'!$AI$21:$AL$21</c:f>
              <c:strCache>
                <c:ptCount val="4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</c:strCache>
            </c:strRef>
          </c:cat>
          <c:val>
            <c:numRef>
              <c:f>'5.望ましい時間外上限'!$AI$24:$AL$24</c:f>
              <c:numCache>
                <c:formatCode>General</c:formatCode>
                <c:ptCount val="4"/>
                <c:pt idx="0">
                  <c:v>8</c:v>
                </c:pt>
                <c:pt idx="1">
                  <c:v>4</c:v>
                </c:pt>
                <c:pt idx="2">
                  <c:v>4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30A-4394-9E76-BCEE2961A839}"/>
            </c:ext>
          </c:extLst>
        </c:ser>
        <c:ser>
          <c:idx val="4"/>
          <c:order val="3"/>
          <c:tx>
            <c:strRef>
              <c:f>'5.望ましい時間外上限'!$AG$25</c:f>
              <c:strCache>
                <c:ptCount val="1"/>
                <c:pt idx="0">
                  <c:v>100時間/月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'5.望ましい時間外上限'!$AI$21:$AL$21</c:f>
              <c:strCache>
                <c:ptCount val="4"/>
                <c:pt idx="0">
                  <c:v>後期研修医</c:v>
                </c:pt>
                <c:pt idx="1">
                  <c:v>専門医取得後</c:v>
                </c:pt>
                <c:pt idx="2">
                  <c:v>医長・部長</c:v>
                </c:pt>
                <c:pt idx="3">
                  <c:v>管理</c:v>
                </c:pt>
              </c:strCache>
            </c:strRef>
          </c:cat>
          <c:val>
            <c:numRef>
              <c:f>'5.望ましい時間外上限'!$AI$25:$AL$25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1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30A-4394-9E76-BCEE2961A8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14036383"/>
        <c:axId val="414023903"/>
        <c:axId val="0"/>
      </c:bar3DChart>
      <c:catAx>
        <c:axId val="4140363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414023903"/>
        <c:crosses val="autoZero"/>
        <c:auto val="1"/>
        <c:lblAlgn val="ctr"/>
        <c:lblOffset val="100"/>
        <c:noMultiLvlLbl val="0"/>
      </c:catAx>
      <c:valAx>
        <c:axId val="4140239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414036383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5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6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28ADDA-502D-4B3D-96BC-7230C2EB7F89}" type="datetimeFigureOut">
              <a:rPr kumimoji="1" lang="ja-JP" altLang="en-US" smtClean="0"/>
              <a:t>2022/8/3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656E3A-51B3-47B4-8CDD-A9D69062D5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364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とても悪いと評価したのが後期研修医に</a:t>
            </a:r>
            <a:r>
              <a:rPr kumimoji="1" lang="en-US" altLang="ja-JP" dirty="0"/>
              <a:t>2</a:t>
            </a:r>
            <a:r>
              <a:rPr kumimoji="1" lang="ja-JP" altLang="en-US" dirty="0"/>
              <a:t>名、医長・部長に</a:t>
            </a:r>
            <a:r>
              <a:rPr kumimoji="1" lang="en-US" altLang="ja-JP" dirty="0"/>
              <a:t>1</a:t>
            </a:r>
            <a:r>
              <a:rPr kumimoji="1" lang="ja-JP" altLang="en-US" dirty="0"/>
              <a:t>名、悪いと評価したのが後期研修医に</a:t>
            </a:r>
            <a:r>
              <a:rPr kumimoji="1" lang="en-US" altLang="ja-JP" dirty="0"/>
              <a:t>1</a:t>
            </a:r>
            <a:r>
              <a:rPr kumimoji="1" lang="ja-JP" altLang="en-US" dirty="0"/>
              <a:t>名、専門医取得後に</a:t>
            </a:r>
            <a:r>
              <a:rPr kumimoji="1" lang="en-US" altLang="ja-JP" dirty="0"/>
              <a:t>1</a:t>
            </a:r>
            <a:r>
              <a:rPr kumimoji="1" lang="ja-JP" altLang="en-US" dirty="0"/>
              <a:t>名、医長・部長に</a:t>
            </a:r>
            <a:r>
              <a:rPr kumimoji="1" lang="en-US" altLang="ja-JP" dirty="0"/>
              <a:t>5</a:t>
            </a:r>
            <a:r>
              <a:rPr kumimoji="1" lang="ja-JP" altLang="en-US" dirty="0"/>
              <a:t>名いた。</a:t>
            </a:r>
            <a:endParaRPr kumimoji="1" lang="en-US" altLang="ja-JP" dirty="0"/>
          </a:p>
          <a:p>
            <a:r>
              <a:rPr kumimoji="1" lang="ja-JP" altLang="en-US" dirty="0"/>
              <a:t>全体では、まずまずと良いが</a:t>
            </a:r>
            <a:r>
              <a:rPr kumimoji="1" lang="en-US" altLang="ja-JP" dirty="0"/>
              <a:t>60</a:t>
            </a:r>
            <a:r>
              <a:rPr kumimoji="1" lang="ja-JP" altLang="en-US" dirty="0"/>
              <a:t>人中</a:t>
            </a:r>
            <a:r>
              <a:rPr kumimoji="1" lang="en-US" altLang="ja-JP" dirty="0"/>
              <a:t>50</a:t>
            </a:r>
            <a:r>
              <a:rPr kumimoji="1" lang="ja-JP" altLang="en-US" dirty="0"/>
              <a:t>人で</a:t>
            </a:r>
            <a:r>
              <a:rPr kumimoji="1" lang="en-US" altLang="ja-JP" dirty="0"/>
              <a:t>83</a:t>
            </a:r>
            <a:r>
              <a:rPr kumimoji="1" lang="ja-JP" altLang="en-US" dirty="0"/>
              <a:t>％だった。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56E3A-51B3-47B4-8CDD-A9D69062D54F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073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回答者</a:t>
            </a:r>
            <a:r>
              <a:rPr kumimoji="1" lang="en-US" altLang="ja-JP" dirty="0"/>
              <a:t>52</a:t>
            </a:r>
            <a:r>
              <a:rPr kumimoji="1" lang="ja-JP" altLang="en-US" dirty="0"/>
              <a:t>名のうち当然と回答したのは</a:t>
            </a:r>
            <a:r>
              <a:rPr kumimoji="1" lang="en-US" altLang="ja-JP" dirty="0"/>
              <a:t>30</a:t>
            </a:r>
            <a:r>
              <a:rPr kumimoji="1" lang="ja-JP" altLang="en-US" dirty="0"/>
              <a:t>名（</a:t>
            </a:r>
            <a:r>
              <a:rPr kumimoji="1" lang="en-US" altLang="ja-JP" dirty="0"/>
              <a:t>58</a:t>
            </a:r>
            <a:r>
              <a:rPr kumimoji="1" lang="ja-JP" altLang="en-US" dirty="0"/>
              <a:t>％）のみで、</a:t>
            </a:r>
            <a:r>
              <a:rPr kumimoji="1" lang="en-US" altLang="ja-JP" dirty="0"/>
              <a:t>22</a:t>
            </a:r>
            <a:r>
              <a:rPr kumimoji="1" lang="ja-JP" altLang="en-US" dirty="0"/>
              <a:t>名（</a:t>
            </a:r>
            <a:r>
              <a:rPr kumimoji="1" lang="en-US" altLang="ja-JP" dirty="0"/>
              <a:t>42</a:t>
            </a:r>
            <a:r>
              <a:rPr kumimoji="1" lang="ja-JP" altLang="en-US" dirty="0"/>
              <a:t>％）と</a:t>
            </a:r>
            <a:r>
              <a:rPr kumimoji="1" lang="en-US" altLang="ja-JP" dirty="0"/>
              <a:t>4</a:t>
            </a:r>
            <a:r>
              <a:rPr kumimoji="1" lang="ja-JP" altLang="en-US" dirty="0"/>
              <a:t>割以上が「おかしい」と回答しました。お仕着せのルールを厚労省が決めたことに対する反発もありそうです。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56E3A-51B3-47B4-8CDD-A9D69062D54F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932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FC3C-D7CF-44B9-86AB-AAAA6CF79E82}" type="datetimeFigureOut">
              <a:rPr kumimoji="1" lang="ja-JP" altLang="en-US" smtClean="0"/>
              <a:t>2022/8/3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3B056-A795-4BBF-9F33-E3BF797A9F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1979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FC3C-D7CF-44B9-86AB-AAAA6CF79E82}" type="datetimeFigureOut">
              <a:rPr kumimoji="1" lang="ja-JP" altLang="en-US" smtClean="0"/>
              <a:t>2022/8/3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3B056-A795-4BBF-9F33-E3BF797A9F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5623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FC3C-D7CF-44B9-86AB-AAAA6CF79E82}" type="datetimeFigureOut">
              <a:rPr kumimoji="1" lang="ja-JP" altLang="en-US" smtClean="0"/>
              <a:t>2022/8/3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3B056-A795-4BBF-9F33-E3BF797A9F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166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FC3C-D7CF-44B9-86AB-AAAA6CF79E82}" type="datetimeFigureOut">
              <a:rPr kumimoji="1" lang="ja-JP" altLang="en-US" smtClean="0"/>
              <a:t>2022/8/3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3B056-A795-4BBF-9F33-E3BF797A9F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5281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FC3C-D7CF-44B9-86AB-AAAA6CF79E82}" type="datetimeFigureOut">
              <a:rPr kumimoji="1" lang="ja-JP" altLang="en-US" smtClean="0"/>
              <a:t>2022/8/3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3B056-A795-4BBF-9F33-E3BF797A9F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7648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FC3C-D7CF-44B9-86AB-AAAA6CF79E82}" type="datetimeFigureOut">
              <a:rPr kumimoji="1" lang="ja-JP" altLang="en-US" smtClean="0"/>
              <a:t>2022/8/3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3B056-A795-4BBF-9F33-E3BF797A9F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1627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FC3C-D7CF-44B9-86AB-AAAA6CF79E82}" type="datetimeFigureOut">
              <a:rPr kumimoji="1" lang="ja-JP" altLang="en-US" smtClean="0"/>
              <a:t>2022/8/3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3B056-A795-4BBF-9F33-E3BF797A9F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9149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FC3C-D7CF-44B9-86AB-AAAA6CF79E82}" type="datetimeFigureOut">
              <a:rPr kumimoji="1" lang="ja-JP" altLang="en-US" smtClean="0"/>
              <a:t>2022/8/3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3B056-A795-4BBF-9F33-E3BF797A9F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3588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FC3C-D7CF-44B9-86AB-AAAA6CF79E82}" type="datetimeFigureOut">
              <a:rPr kumimoji="1" lang="ja-JP" altLang="en-US" smtClean="0"/>
              <a:t>2022/8/3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3B056-A795-4BBF-9F33-E3BF797A9F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4594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FC3C-D7CF-44B9-86AB-AAAA6CF79E82}" type="datetimeFigureOut">
              <a:rPr kumimoji="1" lang="ja-JP" altLang="en-US" smtClean="0"/>
              <a:t>2022/8/3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3B056-A795-4BBF-9F33-E3BF797A9F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2230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FC3C-D7CF-44B9-86AB-AAAA6CF79E82}" type="datetimeFigureOut">
              <a:rPr kumimoji="1" lang="ja-JP" altLang="en-US" smtClean="0"/>
              <a:t>2022/8/3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3B056-A795-4BBF-9F33-E3BF797A9F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8342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5FC3C-D7CF-44B9-86AB-AAAA6CF79E82}" type="datetimeFigureOut">
              <a:rPr kumimoji="1" lang="ja-JP" altLang="en-US" smtClean="0"/>
              <a:t>2022/8/3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3B056-A795-4BBF-9F33-E3BF797A9F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0322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3999" y="73997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医師の働き方改革</a:t>
            </a:r>
            <a:br>
              <a:rPr lang="en-US" altLang="ja-JP" dirty="0"/>
            </a:br>
            <a:r>
              <a:rPr lang="ja-JP" altLang="en-US" dirty="0"/>
              <a:t>～どう取り組みを行うか、</a:t>
            </a:r>
            <a:br>
              <a:rPr lang="en-US" altLang="ja-JP" dirty="0"/>
            </a:br>
            <a:r>
              <a:rPr lang="ja-JP" altLang="en-US" dirty="0"/>
              <a:t>現場の声と管理者の本音～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014152" y="3701790"/>
            <a:ext cx="10163695" cy="2881889"/>
          </a:xfrm>
        </p:spPr>
        <p:txBody>
          <a:bodyPr>
            <a:noAutofit/>
          </a:bodyPr>
          <a:lstStyle/>
          <a:p>
            <a:r>
              <a:rPr lang="ja-JP" altLang="en-US" sz="3600" dirty="0"/>
              <a:t>令和</a:t>
            </a:r>
            <a:r>
              <a:rPr lang="en-US" altLang="ja-JP" sz="3600" dirty="0"/>
              <a:t>4</a:t>
            </a:r>
            <a:r>
              <a:rPr lang="ja-JP" altLang="en-US" sz="3600" dirty="0"/>
              <a:t>年度長崎県医師会勤務医部会総会　演題①</a:t>
            </a:r>
            <a:endParaRPr lang="en-US" altLang="ja-JP" sz="3600" dirty="0"/>
          </a:p>
          <a:p>
            <a:r>
              <a:rPr lang="ja-JP" altLang="en-US" sz="3600" dirty="0"/>
              <a:t>令和</a:t>
            </a:r>
            <a:r>
              <a:rPr lang="en-US" altLang="ja-JP" sz="3600" dirty="0"/>
              <a:t>4</a:t>
            </a:r>
            <a:r>
              <a:rPr lang="ja-JP" altLang="en-US" sz="3600" dirty="0"/>
              <a:t>年</a:t>
            </a:r>
            <a:r>
              <a:rPr lang="en-US" altLang="ja-JP" sz="3600" dirty="0"/>
              <a:t>8</a:t>
            </a:r>
            <a:r>
              <a:rPr lang="ja-JP" altLang="en-US" sz="3600" dirty="0"/>
              <a:t>月</a:t>
            </a:r>
            <a:r>
              <a:rPr lang="en-US" altLang="ja-JP" sz="3600" dirty="0"/>
              <a:t>6</a:t>
            </a:r>
            <a:r>
              <a:rPr lang="ja-JP" altLang="en-US" sz="3600" dirty="0"/>
              <a:t>日　</a:t>
            </a:r>
            <a:endParaRPr lang="en-US" altLang="ja-JP" sz="3600" dirty="0"/>
          </a:p>
          <a:p>
            <a:r>
              <a:rPr lang="ja-JP" altLang="en-US" sz="3600" dirty="0"/>
              <a:t>長崎県医師会館</a:t>
            </a:r>
            <a:endParaRPr lang="en-US" altLang="ja-JP" sz="3600" dirty="0"/>
          </a:p>
          <a:p>
            <a:r>
              <a:rPr lang="ja-JP" altLang="en-US" sz="3600" dirty="0"/>
              <a:t>ＪＣＨＯ諫早総合病院　　病院長　　長郷国彦</a:t>
            </a:r>
            <a:br>
              <a:rPr lang="ja-JP" altLang="en-US" sz="3600" dirty="0"/>
            </a:b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642243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528" y="159698"/>
            <a:ext cx="10280072" cy="6591907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8894618" y="3511068"/>
            <a:ext cx="1814946" cy="79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1967343" y="3506779"/>
            <a:ext cx="1482439" cy="122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グループ化 4"/>
          <p:cNvGrpSpPr/>
          <p:nvPr/>
        </p:nvGrpSpPr>
        <p:grpSpPr>
          <a:xfrm>
            <a:off x="304800" y="138545"/>
            <a:ext cx="11610109" cy="6511637"/>
            <a:chOff x="304800" y="138545"/>
            <a:chExt cx="11610109" cy="6511637"/>
          </a:xfrm>
        </p:grpSpPr>
        <p:sp>
          <p:nvSpPr>
            <p:cNvPr id="6" name="動作設定ボタン: ユーザー設定 5">
              <a:hlinkClick r:id="" action="ppaction://noaction" highlightClick="1"/>
            </p:cNvPr>
            <p:cNvSpPr/>
            <p:nvPr/>
          </p:nvSpPr>
          <p:spPr>
            <a:xfrm>
              <a:off x="304800" y="138545"/>
              <a:ext cx="11610109" cy="6511637"/>
            </a:xfrm>
            <a:prstGeom prst="actionButtonBlank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644235" y="1132205"/>
              <a:ext cx="10931237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3600" dirty="0"/>
                <a:t>「</a:t>
              </a:r>
              <a:r>
                <a:rPr kumimoji="1" lang="ja-JP" altLang="en-US" sz="3600" dirty="0">
                  <a:solidFill>
                    <a:srgbClr val="FF0000"/>
                  </a:solidFill>
                </a:rPr>
                <a:t>二次救急</a:t>
              </a:r>
              <a:r>
                <a:rPr kumimoji="1" lang="ja-JP" altLang="en-US" sz="3600" dirty="0"/>
                <a:t>医療機関」</a:t>
              </a:r>
              <a:r>
                <a:rPr kumimoji="1" lang="ja-JP" altLang="en-US" sz="3600" dirty="0">
                  <a:solidFill>
                    <a:srgbClr val="FF0000"/>
                  </a:solidFill>
                </a:rPr>
                <a:t>かつ</a:t>
              </a:r>
              <a:r>
                <a:rPr kumimoji="1" lang="ja-JP" altLang="en-US" sz="3600" dirty="0"/>
                <a:t>「</a:t>
              </a:r>
              <a:r>
                <a:rPr kumimoji="1" lang="ja-JP" altLang="en-US" sz="3600" dirty="0">
                  <a:solidFill>
                    <a:srgbClr val="FF0000"/>
                  </a:solidFill>
                </a:rPr>
                <a:t>年間救急車受入</a:t>
              </a:r>
              <a:r>
                <a:rPr kumimoji="1" lang="ja-JP" altLang="en-US" sz="3600" dirty="0"/>
                <a:t>台数</a:t>
              </a:r>
              <a:r>
                <a:rPr kumimoji="1" lang="en-US" altLang="ja-JP" sz="3600" dirty="0">
                  <a:solidFill>
                    <a:srgbClr val="FF0000"/>
                  </a:solidFill>
                </a:rPr>
                <a:t>1000</a:t>
              </a:r>
              <a:r>
                <a:rPr kumimoji="1" lang="ja-JP" altLang="en-US" sz="3600" dirty="0">
                  <a:solidFill>
                    <a:srgbClr val="FF0000"/>
                  </a:solidFill>
                </a:rPr>
                <a:t>台以上</a:t>
              </a:r>
              <a:r>
                <a:rPr kumimoji="1" lang="ja-JP" altLang="en-US" sz="3600" dirty="0"/>
                <a:t>または年間での夜間・休日・</a:t>
              </a:r>
              <a:r>
                <a:rPr kumimoji="1" lang="ja-JP" altLang="en-US" sz="3600" dirty="0">
                  <a:solidFill>
                    <a:srgbClr val="FF0000"/>
                  </a:solidFill>
                </a:rPr>
                <a:t>時間外入院件数</a:t>
              </a:r>
              <a:r>
                <a:rPr kumimoji="1" lang="en-US" altLang="ja-JP" sz="3600" dirty="0">
                  <a:solidFill>
                    <a:srgbClr val="FF0000"/>
                  </a:solidFill>
                </a:rPr>
                <a:t>500</a:t>
              </a:r>
              <a:r>
                <a:rPr kumimoji="1" lang="ja-JP" altLang="en-US" sz="3600" dirty="0">
                  <a:solidFill>
                    <a:srgbClr val="FF0000"/>
                  </a:solidFill>
                </a:rPr>
                <a:t>件以上</a:t>
              </a:r>
              <a:r>
                <a:rPr kumimoji="1" lang="ja-JP" altLang="en-US" sz="3600" dirty="0"/>
                <a:t>」</a:t>
              </a:r>
              <a:r>
                <a:rPr kumimoji="1" lang="ja-JP" altLang="en-US" sz="3600" dirty="0">
                  <a:solidFill>
                    <a:srgbClr val="FF0000"/>
                  </a:solidFill>
                </a:rPr>
                <a:t>かつ</a:t>
              </a:r>
              <a:r>
                <a:rPr kumimoji="1" lang="ja-JP" altLang="en-US" sz="3600" dirty="0"/>
                <a:t>「</a:t>
              </a:r>
              <a:r>
                <a:rPr kumimoji="1" lang="en-US" altLang="ja-JP" sz="3600" dirty="0">
                  <a:solidFill>
                    <a:srgbClr val="FF0000"/>
                  </a:solidFill>
                </a:rPr>
                <a:t>5</a:t>
              </a:r>
              <a:r>
                <a:rPr kumimoji="1" lang="ja-JP" altLang="en-US" sz="3600" dirty="0">
                  <a:solidFill>
                    <a:srgbClr val="FF0000"/>
                  </a:solidFill>
                </a:rPr>
                <a:t>疾病</a:t>
              </a:r>
              <a:r>
                <a:rPr kumimoji="1" lang="en-US" altLang="ja-JP" sz="3600" dirty="0">
                  <a:solidFill>
                    <a:srgbClr val="FF0000"/>
                  </a:solidFill>
                </a:rPr>
                <a:t>5</a:t>
              </a:r>
              <a:r>
                <a:rPr kumimoji="1" lang="ja-JP" altLang="en-US" sz="3600" dirty="0">
                  <a:solidFill>
                    <a:srgbClr val="FF0000"/>
                  </a:solidFill>
                </a:rPr>
                <a:t>事業</a:t>
              </a:r>
              <a:r>
                <a:rPr kumimoji="1" lang="ja-JP" altLang="en-US" sz="3600" dirty="0"/>
                <a:t>の確保のために必要な役割を担う」</a:t>
              </a:r>
              <a:endParaRPr kumimoji="1" lang="en-US" altLang="ja-JP" sz="3600" dirty="0"/>
            </a:p>
            <a:p>
              <a:endParaRPr lang="en-US" altLang="ja-JP" sz="3600" dirty="0"/>
            </a:p>
            <a:p>
              <a:r>
                <a:rPr lang="ja-JP" altLang="en-US" sz="3600" dirty="0">
                  <a:solidFill>
                    <a:srgbClr val="7030A0"/>
                  </a:solidFill>
                </a:rPr>
                <a:t>在宅医療</a:t>
              </a:r>
              <a:r>
                <a:rPr lang="ja-JP" altLang="en-US" sz="3600" dirty="0"/>
                <a:t>において特に</a:t>
              </a:r>
              <a:r>
                <a:rPr lang="ja-JP" altLang="en-US" sz="3600" dirty="0">
                  <a:solidFill>
                    <a:srgbClr val="7030A0"/>
                  </a:solidFill>
                </a:rPr>
                <a:t>積極的な役割</a:t>
              </a:r>
              <a:r>
                <a:rPr lang="ja-JP" altLang="en-US" sz="3600" dirty="0"/>
                <a:t>を担う医療機関</a:t>
              </a:r>
            </a:p>
            <a:p>
              <a:endParaRPr kumimoji="1" lang="en-US" altLang="ja-JP" sz="3600" dirty="0"/>
            </a:p>
            <a:p>
              <a:r>
                <a:rPr lang="ja-JP" altLang="en-US" sz="3600" dirty="0">
                  <a:solidFill>
                    <a:srgbClr val="0070C0"/>
                  </a:solidFill>
                </a:rPr>
                <a:t>県が地域医療確保のために必要と認める</a:t>
              </a:r>
              <a:r>
                <a:rPr lang="ja-JP" altLang="en-US" sz="3600" dirty="0"/>
                <a:t>医療機関</a:t>
              </a:r>
              <a:endParaRPr kumimoji="1" lang="ja-JP" altLang="en-US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9235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b="569"/>
          <a:stretch/>
        </p:blipFill>
        <p:spPr>
          <a:xfrm>
            <a:off x="1094509" y="100441"/>
            <a:ext cx="10044545" cy="664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731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055" y="151798"/>
            <a:ext cx="9836727" cy="662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609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873" y="92443"/>
            <a:ext cx="9296400" cy="666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65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910" y="196179"/>
            <a:ext cx="9531926" cy="6562408"/>
          </a:xfrm>
          <a:prstGeom prst="rect">
            <a:avLst/>
          </a:prstGeom>
        </p:spPr>
      </p:pic>
      <p:sp>
        <p:nvSpPr>
          <p:cNvPr id="3" name="角丸四角形 2"/>
          <p:cNvSpPr/>
          <p:nvPr/>
        </p:nvSpPr>
        <p:spPr>
          <a:xfrm>
            <a:off x="3810001" y="1163782"/>
            <a:ext cx="1773382" cy="58189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093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055" y="0"/>
            <a:ext cx="9559636" cy="662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053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618" y="83551"/>
            <a:ext cx="9587346" cy="665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183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764" y="97144"/>
            <a:ext cx="9452264" cy="6594602"/>
          </a:xfrm>
          <a:prstGeom prst="rect">
            <a:avLst/>
          </a:prstGeom>
        </p:spPr>
      </p:pic>
      <p:sp>
        <p:nvSpPr>
          <p:cNvPr id="3" name="角丸四角形 2"/>
          <p:cNvSpPr/>
          <p:nvPr/>
        </p:nvSpPr>
        <p:spPr>
          <a:xfrm>
            <a:off x="1537856" y="4821382"/>
            <a:ext cx="1607126" cy="73429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角丸四角形 3"/>
          <p:cNvSpPr/>
          <p:nvPr/>
        </p:nvSpPr>
        <p:spPr>
          <a:xfrm>
            <a:off x="1828802" y="2466109"/>
            <a:ext cx="1607126" cy="73429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602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765" y="69116"/>
            <a:ext cx="9550616" cy="663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305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766" y="133160"/>
            <a:ext cx="9545865" cy="661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14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 idx="4294967295"/>
          </p:nvPr>
        </p:nvSpPr>
        <p:spPr>
          <a:xfrm>
            <a:off x="0" y="96838"/>
            <a:ext cx="10550525" cy="735012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4000" b="1" dirty="0"/>
              <a:t>医師の働き方改革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4294967295"/>
          </p:nvPr>
        </p:nvSpPr>
        <p:spPr>
          <a:xfrm>
            <a:off x="360363" y="831850"/>
            <a:ext cx="11831637" cy="59007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ja-JP" altLang="en-US" sz="2400" dirty="0"/>
              <a:t>①長時間労働の医師の</a:t>
            </a:r>
            <a:r>
              <a:rPr lang="ja-JP" altLang="en-US" sz="2400" b="1" dirty="0"/>
              <a:t>労働時間短縮</a:t>
            </a:r>
            <a:r>
              <a:rPr lang="ja-JP" altLang="en-US" sz="2400" dirty="0"/>
              <a:t>及び</a:t>
            </a:r>
            <a:r>
              <a:rPr lang="ja-JP" altLang="en-US" sz="2400" b="1" dirty="0"/>
              <a:t>健康確保のための措置</a:t>
            </a:r>
            <a:r>
              <a:rPr lang="ja-JP" altLang="en-US" sz="2400" dirty="0"/>
              <a:t>の整備等 （医療法） </a:t>
            </a:r>
            <a:endParaRPr lang="en-US" altLang="ja-JP" sz="2400" dirty="0"/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2400" dirty="0"/>
              <a:t>医師に対する時間外労働上限規制の適用開始（令和６年４月１日）に向け、</a:t>
            </a:r>
            <a:r>
              <a:rPr lang="ja-JP" altLang="en-US" sz="2400" b="1" dirty="0"/>
              <a:t>段階的</a:t>
            </a:r>
            <a:r>
              <a:rPr lang="ja-JP" altLang="en-US" sz="2400" dirty="0"/>
              <a:t>に</a:t>
            </a:r>
            <a:endParaRPr lang="en-US" altLang="ja-JP" sz="2400" dirty="0"/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2400" dirty="0"/>
              <a:t>・ 勤務する医師が長時間労働となる医療機関における</a:t>
            </a:r>
            <a:r>
              <a:rPr lang="ja-JP" altLang="en-US" sz="2400" b="1" dirty="0"/>
              <a:t>医師労働時間短縮計画の作成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2400" dirty="0"/>
              <a:t>・ 地域医療の確保や集中的な研修実施の観点から、</a:t>
            </a:r>
            <a:r>
              <a:rPr lang="ja-JP" altLang="en-US" sz="2400" b="1" dirty="0"/>
              <a:t>やむを得ず高い上限時間を適用</a:t>
            </a:r>
            <a:endParaRPr lang="en-US" altLang="ja-JP" sz="2400" b="1" dirty="0"/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2400" b="1" dirty="0"/>
              <a:t>　</a:t>
            </a:r>
            <a:r>
              <a:rPr lang="ja-JP" altLang="en-US" sz="2400" dirty="0"/>
              <a:t>する医療機関を都道府県知事が指定する制度の創設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2400" dirty="0"/>
              <a:t>・ 当該医療機関における</a:t>
            </a:r>
            <a:r>
              <a:rPr lang="ja-JP" altLang="en-US" sz="2400" b="1" dirty="0"/>
              <a:t>健康確保措置</a:t>
            </a:r>
            <a:r>
              <a:rPr lang="ja-JP" altLang="en-US" sz="2400" dirty="0"/>
              <a:t>（面接指導、</a:t>
            </a:r>
            <a:r>
              <a:rPr lang="ja-JP" altLang="en-US" sz="2400" b="1" dirty="0"/>
              <a:t>連続勤務時間制限</a:t>
            </a:r>
            <a:r>
              <a:rPr lang="ja-JP" altLang="en-US" sz="2400" dirty="0"/>
              <a:t>、</a:t>
            </a:r>
            <a:r>
              <a:rPr lang="ja-JP" altLang="en-US" sz="2400" b="1" dirty="0"/>
              <a:t>勤務間</a:t>
            </a:r>
            <a:endParaRPr lang="en-US" altLang="ja-JP" sz="2400" b="1" dirty="0"/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2400" b="1" dirty="0"/>
              <a:t>　インターバル規制</a:t>
            </a:r>
            <a:r>
              <a:rPr lang="ja-JP" altLang="en-US" sz="2400" dirty="0"/>
              <a:t>等）の実施</a:t>
            </a:r>
            <a:endParaRPr lang="en-US" altLang="ja-JP" sz="2400" dirty="0"/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2400" dirty="0"/>
              <a:t>②各医療</a:t>
            </a:r>
            <a:r>
              <a:rPr lang="ja-JP" altLang="en-US" sz="2400" b="1" dirty="0"/>
              <a:t>関係職種の専門性の活用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2400" dirty="0"/>
              <a:t>医療関係職種の業務範囲の見直し （診療放射線技師法、臨床検査技師等に関する</a:t>
            </a:r>
            <a:endParaRPr lang="en-US" altLang="ja-JP" sz="2400" dirty="0"/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2400" dirty="0"/>
              <a:t>法律、臨床工学技士法、救急救命士法） </a:t>
            </a:r>
            <a:r>
              <a:rPr lang="en-US" altLang="ja-JP" sz="2400" dirty="0"/>
              <a:t>【</a:t>
            </a:r>
            <a:r>
              <a:rPr lang="ja-JP" altLang="en-US" sz="2400" dirty="0"/>
              <a:t>令和３年</a:t>
            </a:r>
            <a:r>
              <a:rPr lang="en-US" altLang="ja-JP" sz="2400" dirty="0"/>
              <a:t>10</a:t>
            </a:r>
            <a:r>
              <a:rPr lang="ja-JP" altLang="en-US" sz="2400" dirty="0"/>
              <a:t>月１日施行</a:t>
            </a:r>
            <a:r>
              <a:rPr lang="en-US" altLang="ja-JP" sz="2400" dirty="0"/>
              <a:t>】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2400" dirty="0"/>
              <a:t>タスクシフト</a:t>
            </a:r>
            <a:r>
              <a:rPr lang="en-US" altLang="ja-JP" sz="2400" dirty="0"/>
              <a:t>/</a:t>
            </a:r>
            <a:r>
              <a:rPr lang="ja-JP" altLang="en-US" sz="2400" dirty="0"/>
              <a:t>シェアを推進し、医師の負担を軽減しつつ、医療関係職種がより</a:t>
            </a:r>
            <a:endParaRPr lang="en-US" altLang="ja-JP" sz="2400" dirty="0"/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2400" dirty="0"/>
              <a:t>専門性を活かせるよう、各職種の業務範囲の拡大等を行う。</a:t>
            </a:r>
          </a:p>
        </p:txBody>
      </p:sp>
    </p:spTree>
    <p:extLst>
      <p:ext uri="{BB962C8B-B14F-4D97-AF65-F5344CB8AC3E}">
        <p14:creationId xmlns:p14="http://schemas.microsoft.com/office/powerpoint/2010/main" val="4444228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グラフ 3"/>
          <p:cNvGraphicFramePr>
            <a:graphicFrameLocks/>
          </p:cNvGraphicFramePr>
          <p:nvPr>
            <p:extLst/>
          </p:nvPr>
        </p:nvGraphicFramePr>
        <p:xfrm>
          <a:off x="141741" y="1498201"/>
          <a:ext cx="6035038" cy="4970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7" name="グループ化 6"/>
          <p:cNvGrpSpPr/>
          <p:nvPr/>
        </p:nvGrpSpPr>
        <p:grpSpPr>
          <a:xfrm>
            <a:off x="5290516" y="1276006"/>
            <a:ext cx="6639950" cy="5300005"/>
            <a:chOff x="5359791" y="777238"/>
            <a:chExt cx="6639950" cy="5300005"/>
          </a:xfrm>
        </p:grpSpPr>
        <p:graphicFrame>
          <p:nvGraphicFramePr>
            <p:cNvPr id="5" name="グラフ 4"/>
            <p:cNvGraphicFramePr>
              <a:graphicFrameLocks/>
            </p:cNvGraphicFramePr>
            <p:nvPr>
              <p:extLst/>
            </p:nvPr>
          </p:nvGraphicFramePr>
          <p:xfrm>
            <a:off x="5359791" y="777238"/>
            <a:ext cx="6639950" cy="519236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6" name="正方形/長方形 5"/>
            <p:cNvSpPr/>
            <p:nvPr/>
          </p:nvSpPr>
          <p:spPr>
            <a:xfrm>
              <a:off x="10860258" y="1378634"/>
              <a:ext cx="1139483" cy="46986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8" name="タイトル 7"/>
          <p:cNvSpPr>
            <a:spLocks noGrp="1"/>
          </p:cNvSpPr>
          <p:nvPr>
            <p:ph type="title"/>
          </p:nvPr>
        </p:nvSpPr>
        <p:spPr>
          <a:xfrm>
            <a:off x="304800" y="177239"/>
            <a:ext cx="11428292" cy="1213317"/>
          </a:xfrm>
        </p:spPr>
        <p:txBody>
          <a:bodyPr>
            <a:noAutofit/>
          </a:bodyPr>
          <a:lstStyle/>
          <a:p>
            <a:r>
              <a:rPr kumimoji="1" lang="ja-JP" altLang="en-US" sz="4000" b="1" dirty="0"/>
              <a:t>諫早総合病院勤務常勤医に対するアンケート調査</a:t>
            </a:r>
            <a:br>
              <a:rPr kumimoji="1" lang="en-US" altLang="ja-JP" sz="4000" b="1" dirty="0"/>
            </a:br>
            <a:r>
              <a:rPr kumimoji="1" lang="ja-JP" altLang="en-US" sz="4000" b="1" dirty="0"/>
              <a:t>～</a:t>
            </a:r>
            <a:r>
              <a:rPr lang="ja-JP" altLang="en-US" sz="4000" b="1" dirty="0"/>
              <a:t>現場の声を聴いてみました～</a:t>
            </a:r>
            <a:endParaRPr kumimoji="1" lang="ja-JP" altLang="en-US" sz="4000" b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214037" y="940967"/>
            <a:ext cx="3519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2022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年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7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月実施</a:t>
            </a:r>
          </a:p>
        </p:txBody>
      </p:sp>
    </p:spTree>
    <p:extLst>
      <p:ext uri="{BB962C8B-B14F-4D97-AF65-F5344CB8AC3E}">
        <p14:creationId xmlns:p14="http://schemas.microsoft.com/office/powerpoint/2010/main" val="37088666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グラフ 1"/>
          <p:cNvGraphicFramePr>
            <a:graphicFrameLocks/>
          </p:cNvGraphicFramePr>
          <p:nvPr>
            <p:extLst/>
          </p:nvPr>
        </p:nvGraphicFramePr>
        <p:xfrm>
          <a:off x="583809" y="3847440"/>
          <a:ext cx="4185140" cy="2940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グラフ 2"/>
          <p:cNvGraphicFramePr>
            <a:graphicFrameLocks/>
          </p:cNvGraphicFramePr>
          <p:nvPr>
            <p:extLst/>
          </p:nvPr>
        </p:nvGraphicFramePr>
        <p:xfrm>
          <a:off x="6011008" y="3692269"/>
          <a:ext cx="4556843" cy="3095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グラフ 4"/>
          <p:cNvGraphicFramePr>
            <a:graphicFrameLocks/>
          </p:cNvGraphicFramePr>
          <p:nvPr>
            <p:extLst/>
          </p:nvPr>
        </p:nvGraphicFramePr>
        <p:xfrm>
          <a:off x="5335214" y="754322"/>
          <a:ext cx="2954215" cy="3220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753208" y="132891"/>
            <a:ext cx="10515600" cy="704020"/>
          </a:xfrm>
        </p:spPr>
        <p:txBody>
          <a:bodyPr/>
          <a:lstStyle/>
          <a:p>
            <a:pPr algn="ctr"/>
            <a:r>
              <a:rPr kumimoji="1" lang="ja-JP" altLang="en-US" b="1" dirty="0"/>
              <a:t>回答医師の構成</a:t>
            </a:r>
          </a:p>
        </p:txBody>
      </p:sp>
      <p:grpSp>
        <p:nvGrpSpPr>
          <p:cNvPr id="8" name="グループ化 7"/>
          <p:cNvGrpSpPr/>
          <p:nvPr/>
        </p:nvGrpSpPr>
        <p:grpSpPr>
          <a:xfrm>
            <a:off x="583809" y="823404"/>
            <a:ext cx="4325816" cy="2868865"/>
            <a:chOff x="583809" y="823404"/>
            <a:chExt cx="4325816" cy="2868865"/>
          </a:xfrm>
        </p:grpSpPr>
        <p:graphicFrame>
          <p:nvGraphicFramePr>
            <p:cNvPr id="4" name="グラフ 3"/>
            <p:cNvGraphicFramePr>
              <a:graphicFrameLocks/>
            </p:cNvGraphicFramePr>
            <p:nvPr>
              <p:extLst/>
            </p:nvPr>
          </p:nvGraphicFramePr>
          <p:xfrm>
            <a:off x="583809" y="823404"/>
            <a:ext cx="4325816" cy="286886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7" name="正方形/長方形 6"/>
            <p:cNvSpPr/>
            <p:nvPr/>
          </p:nvSpPr>
          <p:spPr>
            <a:xfrm>
              <a:off x="4135903" y="1420837"/>
              <a:ext cx="633046" cy="2271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aphicFrame>
        <p:nvGraphicFramePr>
          <p:cNvPr id="9" name="グラフ 8"/>
          <p:cNvGraphicFramePr>
            <a:graphicFrameLocks/>
          </p:cNvGraphicFramePr>
          <p:nvPr>
            <p:extLst/>
          </p:nvPr>
        </p:nvGraphicFramePr>
        <p:xfrm>
          <a:off x="8564880" y="1198900"/>
          <a:ext cx="3335217" cy="2331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7733071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グラフ 2"/>
          <p:cNvGraphicFramePr>
            <a:graphicFrameLocks/>
          </p:cNvGraphicFramePr>
          <p:nvPr>
            <p:extLst/>
          </p:nvPr>
        </p:nvGraphicFramePr>
        <p:xfrm>
          <a:off x="600891" y="235131"/>
          <a:ext cx="10528663" cy="6126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592366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グラフ 1"/>
          <p:cNvGraphicFramePr>
            <a:graphicFrameLocks/>
          </p:cNvGraphicFramePr>
          <p:nvPr>
            <p:extLst/>
          </p:nvPr>
        </p:nvGraphicFramePr>
        <p:xfrm>
          <a:off x="653144" y="156753"/>
          <a:ext cx="10985862" cy="6479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228637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グラフ 2"/>
          <p:cNvGraphicFramePr>
            <a:graphicFrameLocks/>
          </p:cNvGraphicFramePr>
          <p:nvPr>
            <p:extLst/>
          </p:nvPr>
        </p:nvGraphicFramePr>
        <p:xfrm>
          <a:off x="703385" y="182879"/>
          <a:ext cx="10396024" cy="64570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640345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グラフ 8"/>
          <p:cNvGraphicFramePr>
            <a:graphicFrameLocks/>
          </p:cNvGraphicFramePr>
          <p:nvPr>
            <p:extLst/>
          </p:nvPr>
        </p:nvGraphicFramePr>
        <p:xfrm>
          <a:off x="653143" y="313509"/>
          <a:ext cx="9575073" cy="6191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0" name="グループ化 9"/>
          <p:cNvGrpSpPr/>
          <p:nvPr/>
        </p:nvGrpSpPr>
        <p:grpSpPr>
          <a:xfrm>
            <a:off x="8121000" y="3526973"/>
            <a:ext cx="2047007" cy="988757"/>
            <a:chOff x="9710647" y="3484769"/>
            <a:chExt cx="2047007" cy="988757"/>
          </a:xfrm>
        </p:grpSpPr>
        <p:sp>
          <p:nvSpPr>
            <p:cNvPr id="6" name="角丸四角形吹き出し 5"/>
            <p:cNvSpPr/>
            <p:nvPr/>
          </p:nvSpPr>
          <p:spPr>
            <a:xfrm>
              <a:off x="9710647" y="3484769"/>
              <a:ext cx="2047007" cy="988757"/>
            </a:xfrm>
            <a:prstGeom prst="wedgeRoundRectCallout">
              <a:avLst>
                <a:gd name="adj1" fmla="val -43221"/>
                <a:gd name="adj2" fmla="val 110479"/>
                <a:gd name="adj3" fmla="val 16667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" name="テキスト ボックス 2"/>
            <p:cNvSpPr txBox="1"/>
            <p:nvPr/>
          </p:nvSpPr>
          <p:spPr>
            <a:xfrm>
              <a:off x="9875520" y="3645784"/>
              <a:ext cx="17162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小児科専門医</a:t>
              </a:r>
              <a:endPara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取得後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62501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グラフ 1"/>
          <p:cNvGraphicFramePr>
            <a:graphicFrameLocks/>
          </p:cNvGraphicFramePr>
          <p:nvPr>
            <p:extLst/>
          </p:nvPr>
        </p:nvGraphicFramePr>
        <p:xfrm>
          <a:off x="966651" y="222069"/>
          <a:ext cx="9784079" cy="6492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945265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グラフ 2"/>
          <p:cNvGraphicFramePr>
            <a:graphicFrameLocks/>
          </p:cNvGraphicFramePr>
          <p:nvPr>
            <p:extLst/>
          </p:nvPr>
        </p:nvGraphicFramePr>
        <p:xfrm>
          <a:off x="1045029" y="326570"/>
          <a:ext cx="9888582" cy="6413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981148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グラフ 2"/>
          <p:cNvGraphicFramePr>
            <a:graphicFrameLocks/>
          </p:cNvGraphicFramePr>
          <p:nvPr>
            <p:extLst/>
          </p:nvPr>
        </p:nvGraphicFramePr>
        <p:xfrm>
          <a:off x="900331" y="168812"/>
          <a:ext cx="10114671" cy="6428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495901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グラフ 4"/>
          <p:cNvGraphicFramePr>
            <a:graphicFrameLocks/>
          </p:cNvGraphicFramePr>
          <p:nvPr>
            <p:extLst/>
          </p:nvPr>
        </p:nvGraphicFramePr>
        <p:xfrm>
          <a:off x="576775" y="154745"/>
          <a:ext cx="11015003" cy="6541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97791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473" y="106875"/>
            <a:ext cx="9529124" cy="658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8705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グラフ 1"/>
          <p:cNvGraphicFramePr>
            <a:graphicFrameLocks/>
          </p:cNvGraphicFramePr>
          <p:nvPr>
            <p:extLst/>
          </p:nvPr>
        </p:nvGraphicFramePr>
        <p:xfrm>
          <a:off x="1069145" y="281353"/>
          <a:ext cx="9495692" cy="6457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921355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グラフ 1"/>
          <p:cNvGraphicFramePr>
            <a:graphicFrameLocks/>
          </p:cNvGraphicFramePr>
          <p:nvPr>
            <p:extLst/>
          </p:nvPr>
        </p:nvGraphicFramePr>
        <p:xfrm>
          <a:off x="309489" y="211015"/>
          <a:ext cx="11268221" cy="6541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47888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グラフ 1"/>
          <p:cNvGraphicFramePr>
            <a:graphicFrameLocks/>
          </p:cNvGraphicFramePr>
          <p:nvPr>
            <p:extLst/>
          </p:nvPr>
        </p:nvGraphicFramePr>
        <p:xfrm>
          <a:off x="1097280" y="182881"/>
          <a:ext cx="9575074" cy="62571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873170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グラフ 1"/>
          <p:cNvGraphicFramePr>
            <a:graphicFrameLocks/>
          </p:cNvGraphicFramePr>
          <p:nvPr>
            <p:extLst/>
          </p:nvPr>
        </p:nvGraphicFramePr>
        <p:xfrm>
          <a:off x="1593669" y="182880"/>
          <a:ext cx="9509760" cy="6492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868992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グラフ 1"/>
          <p:cNvGraphicFramePr>
            <a:graphicFrameLocks/>
          </p:cNvGraphicFramePr>
          <p:nvPr>
            <p:extLst/>
          </p:nvPr>
        </p:nvGraphicFramePr>
        <p:xfrm>
          <a:off x="418011" y="313509"/>
          <a:ext cx="10907486" cy="6309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7380514" y="1110343"/>
            <a:ext cx="3709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＊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2021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年度実績　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5.45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か月</a:t>
            </a:r>
          </a:p>
        </p:txBody>
      </p:sp>
    </p:spTree>
    <p:extLst>
      <p:ext uri="{BB962C8B-B14F-4D97-AF65-F5344CB8AC3E}">
        <p14:creationId xmlns:p14="http://schemas.microsoft.com/office/powerpoint/2010/main" val="8349991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グラフ 1"/>
          <p:cNvGraphicFramePr>
            <a:graphicFrameLocks/>
          </p:cNvGraphicFramePr>
          <p:nvPr>
            <p:extLst/>
          </p:nvPr>
        </p:nvGraphicFramePr>
        <p:xfrm>
          <a:off x="1280161" y="287384"/>
          <a:ext cx="9496696" cy="6413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537547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グラフ 1"/>
          <p:cNvGraphicFramePr>
            <a:graphicFrameLocks/>
          </p:cNvGraphicFramePr>
          <p:nvPr>
            <p:extLst/>
          </p:nvPr>
        </p:nvGraphicFramePr>
        <p:xfrm>
          <a:off x="1214846" y="235131"/>
          <a:ext cx="8647611" cy="6453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角丸四角形吹き出し 2"/>
          <p:cNvSpPr/>
          <p:nvPr/>
        </p:nvSpPr>
        <p:spPr>
          <a:xfrm>
            <a:off x="666205" y="5521454"/>
            <a:ext cx="1423852" cy="1049163"/>
          </a:xfrm>
          <a:prstGeom prst="wedgeRoundRectCallout">
            <a:avLst>
              <a:gd name="adj1" fmla="val 99622"/>
              <a:gd name="adj2" fmla="val 31553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38052" y="5854838"/>
            <a:ext cx="1267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1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人もなし</a:t>
            </a:r>
          </a:p>
        </p:txBody>
      </p:sp>
    </p:spTree>
    <p:extLst>
      <p:ext uri="{BB962C8B-B14F-4D97-AF65-F5344CB8AC3E}">
        <p14:creationId xmlns:p14="http://schemas.microsoft.com/office/powerpoint/2010/main" val="22473862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グラフ 1"/>
          <p:cNvGraphicFramePr>
            <a:graphicFrameLocks/>
          </p:cNvGraphicFramePr>
          <p:nvPr>
            <p:extLst/>
          </p:nvPr>
        </p:nvGraphicFramePr>
        <p:xfrm>
          <a:off x="849085" y="248194"/>
          <a:ext cx="9405257" cy="6426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873969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グラフ 1"/>
          <p:cNvGraphicFramePr>
            <a:graphicFrameLocks/>
          </p:cNvGraphicFramePr>
          <p:nvPr>
            <p:extLst/>
          </p:nvPr>
        </p:nvGraphicFramePr>
        <p:xfrm>
          <a:off x="1489166" y="274320"/>
          <a:ext cx="9313817" cy="6283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529995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グラフ 1"/>
          <p:cNvGraphicFramePr>
            <a:graphicFrameLocks/>
          </p:cNvGraphicFramePr>
          <p:nvPr>
            <p:extLst/>
          </p:nvPr>
        </p:nvGraphicFramePr>
        <p:xfrm>
          <a:off x="1567543" y="248193"/>
          <a:ext cx="9144000" cy="6387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45006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672" y="196011"/>
            <a:ext cx="10252363" cy="648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0233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グラフ 1"/>
          <p:cNvGraphicFramePr>
            <a:graphicFrameLocks/>
          </p:cNvGraphicFramePr>
          <p:nvPr>
            <p:extLst/>
          </p:nvPr>
        </p:nvGraphicFramePr>
        <p:xfrm>
          <a:off x="1397725" y="261257"/>
          <a:ext cx="9013371" cy="6244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74592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グラフ 1"/>
          <p:cNvGraphicFramePr>
            <a:graphicFrameLocks/>
          </p:cNvGraphicFramePr>
          <p:nvPr>
            <p:extLst/>
          </p:nvPr>
        </p:nvGraphicFramePr>
        <p:xfrm>
          <a:off x="875211" y="222069"/>
          <a:ext cx="9771018" cy="62571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192221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グラフ 1"/>
          <p:cNvGraphicFramePr>
            <a:graphicFrameLocks/>
          </p:cNvGraphicFramePr>
          <p:nvPr>
            <p:extLst/>
          </p:nvPr>
        </p:nvGraphicFramePr>
        <p:xfrm>
          <a:off x="1319349" y="169817"/>
          <a:ext cx="9666514" cy="6531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452527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グラフ 1"/>
          <p:cNvGraphicFramePr>
            <a:graphicFrameLocks/>
          </p:cNvGraphicFramePr>
          <p:nvPr>
            <p:extLst/>
          </p:nvPr>
        </p:nvGraphicFramePr>
        <p:xfrm>
          <a:off x="770709" y="156753"/>
          <a:ext cx="9757954" cy="6531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" name="グループ化 4"/>
          <p:cNvGrpSpPr/>
          <p:nvPr/>
        </p:nvGrpSpPr>
        <p:grpSpPr>
          <a:xfrm>
            <a:off x="222069" y="5799908"/>
            <a:ext cx="2468880" cy="954480"/>
            <a:chOff x="222069" y="5799908"/>
            <a:chExt cx="2468880" cy="954480"/>
          </a:xfrm>
        </p:grpSpPr>
        <p:sp>
          <p:nvSpPr>
            <p:cNvPr id="3" name="テキスト ボックス 2"/>
            <p:cNvSpPr txBox="1"/>
            <p:nvPr/>
          </p:nvSpPr>
          <p:spPr>
            <a:xfrm>
              <a:off x="457200" y="5831058"/>
              <a:ext cx="199861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後期研修医</a:t>
              </a: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1</a:t>
              </a: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名　</a:t>
              </a:r>
              <a:endPara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医長・部長</a:t>
              </a: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2</a:t>
              </a: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名</a:t>
              </a:r>
              <a:endPara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が劣悪と評価</a:t>
              </a:r>
            </a:p>
          </p:txBody>
        </p:sp>
        <p:sp>
          <p:nvSpPr>
            <p:cNvPr id="4" name="角丸四角形吹き出し 3"/>
            <p:cNvSpPr/>
            <p:nvPr/>
          </p:nvSpPr>
          <p:spPr>
            <a:xfrm>
              <a:off x="222069" y="5799908"/>
              <a:ext cx="2468880" cy="888273"/>
            </a:xfrm>
            <a:prstGeom prst="wedgeRoundRectCallout">
              <a:avLst>
                <a:gd name="adj1" fmla="val 91485"/>
                <a:gd name="adj2" fmla="val 18910"/>
                <a:gd name="adj3" fmla="val 16667"/>
              </a:avLst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09273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グラフ 1"/>
          <p:cNvGraphicFramePr>
            <a:graphicFrameLocks/>
          </p:cNvGraphicFramePr>
          <p:nvPr>
            <p:extLst/>
          </p:nvPr>
        </p:nvGraphicFramePr>
        <p:xfrm>
          <a:off x="1162593" y="352697"/>
          <a:ext cx="10280469" cy="6230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112795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グラフ 1"/>
          <p:cNvGraphicFramePr>
            <a:graphicFrameLocks/>
          </p:cNvGraphicFramePr>
          <p:nvPr>
            <p:extLst/>
          </p:nvPr>
        </p:nvGraphicFramePr>
        <p:xfrm>
          <a:off x="997527" y="360217"/>
          <a:ext cx="10252364" cy="6206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861250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グラフ 1"/>
          <p:cNvGraphicFramePr>
            <a:graphicFrameLocks/>
          </p:cNvGraphicFramePr>
          <p:nvPr>
            <p:extLst/>
          </p:nvPr>
        </p:nvGraphicFramePr>
        <p:xfrm>
          <a:off x="1496291" y="180109"/>
          <a:ext cx="9670473" cy="6386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297223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グラフ 1"/>
          <p:cNvGraphicFramePr>
            <a:graphicFrameLocks/>
          </p:cNvGraphicFramePr>
          <p:nvPr>
            <p:extLst/>
          </p:nvPr>
        </p:nvGraphicFramePr>
        <p:xfrm>
          <a:off x="983673" y="290944"/>
          <a:ext cx="10238509" cy="6289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770874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グラフ 1"/>
          <p:cNvGraphicFramePr>
            <a:graphicFrameLocks/>
          </p:cNvGraphicFramePr>
          <p:nvPr>
            <p:extLst/>
          </p:nvPr>
        </p:nvGraphicFramePr>
        <p:xfrm>
          <a:off x="969817" y="651164"/>
          <a:ext cx="10169237" cy="5805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778968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グラフ 1"/>
          <p:cNvGraphicFramePr>
            <a:graphicFrameLocks/>
          </p:cNvGraphicFramePr>
          <p:nvPr>
            <p:extLst/>
          </p:nvPr>
        </p:nvGraphicFramePr>
        <p:xfrm>
          <a:off x="942109" y="304800"/>
          <a:ext cx="10099964" cy="6206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27794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017" y="179965"/>
            <a:ext cx="9357667" cy="651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9167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グラフ 1"/>
          <p:cNvGraphicFramePr>
            <a:graphicFrameLocks/>
          </p:cNvGraphicFramePr>
          <p:nvPr>
            <p:extLst/>
          </p:nvPr>
        </p:nvGraphicFramePr>
        <p:xfrm>
          <a:off x="595744" y="346363"/>
          <a:ext cx="10889673" cy="6276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26154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182" y="99101"/>
            <a:ext cx="9503017" cy="662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055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47990"/>
            <a:ext cx="9476509" cy="658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753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145" y="119153"/>
            <a:ext cx="9019309" cy="6509699"/>
          </a:xfrm>
          <a:prstGeom prst="rect">
            <a:avLst/>
          </a:prstGeom>
        </p:spPr>
      </p:pic>
      <p:sp>
        <p:nvSpPr>
          <p:cNvPr id="3" name="楕円 2"/>
          <p:cNvSpPr/>
          <p:nvPr/>
        </p:nvSpPr>
        <p:spPr>
          <a:xfrm>
            <a:off x="3047999" y="3865417"/>
            <a:ext cx="1801091" cy="5264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楕円 3"/>
          <p:cNvSpPr/>
          <p:nvPr/>
        </p:nvSpPr>
        <p:spPr>
          <a:xfrm>
            <a:off x="3061854" y="4665241"/>
            <a:ext cx="1801091" cy="5264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/>
          <p:cNvSpPr/>
          <p:nvPr/>
        </p:nvSpPr>
        <p:spPr>
          <a:xfrm>
            <a:off x="3352799" y="2549235"/>
            <a:ext cx="1884219" cy="5264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/>
          <p:cNvSpPr/>
          <p:nvPr/>
        </p:nvSpPr>
        <p:spPr>
          <a:xfrm>
            <a:off x="2189018" y="2949147"/>
            <a:ext cx="1648691" cy="5264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0280072" y="263237"/>
            <a:ext cx="9421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solidFill>
                  <a:srgbClr val="FF0000"/>
                </a:solidFill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1509895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528" y="159698"/>
            <a:ext cx="10280072" cy="6591907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8894618" y="3511068"/>
            <a:ext cx="1814946" cy="79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1967343" y="3506779"/>
            <a:ext cx="1482439" cy="122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 flipV="1">
            <a:off x="1226123" y="6096000"/>
            <a:ext cx="1711041" cy="15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06022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1128</TotalTime>
  <Words>707</Words>
  <Application>Microsoft Office PowerPoint</Application>
  <PresentationFormat>ワイド画面</PresentationFormat>
  <Paragraphs>76</Paragraphs>
  <Slides>50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50</vt:i4>
      </vt:variant>
    </vt:vector>
  </HeadingPairs>
  <TitlesOfParts>
    <vt:vector size="54" baseType="lpstr">
      <vt:lpstr>游ゴシック</vt:lpstr>
      <vt:lpstr>游ゴシック Light</vt:lpstr>
      <vt:lpstr>Arial</vt:lpstr>
      <vt:lpstr>Office テーマ</vt:lpstr>
      <vt:lpstr>医師の働き方改革 ～どう取り組みを行うか、 現場の声と管理者の本音～</vt:lpstr>
      <vt:lpstr>医師の働き方改革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諫早総合病院勤務常勤医に対するアンケート調査 ～現場の声を聴いてみました～</vt:lpstr>
      <vt:lpstr>回答医師の構成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医師の働き方改革 ～どう取り組みを行うか、 現場の声と管理者の本音～</dc:title>
  <dc:creator>user</dc:creator>
  <cp:lastModifiedBy>jtabata</cp:lastModifiedBy>
  <cp:revision>57</cp:revision>
  <dcterms:created xsi:type="dcterms:W3CDTF">2022-07-14T02:59:14Z</dcterms:created>
  <dcterms:modified xsi:type="dcterms:W3CDTF">2022-08-03T04:06:44Z</dcterms:modified>
</cp:coreProperties>
</file>